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8"/>
  </p:notesMasterIdLst>
  <p:handoutMasterIdLst>
    <p:handoutMasterId r:id="rId19"/>
  </p:handoutMasterIdLst>
  <p:sldIdLst>
    <p:sldId id="309" r:id="rId5"/>
    <p:sldId id="2147140457" r:id="rId6"/>
    <p:sldId id="2147140469" r:id="rId7"/>
    <p:sldId id="2147140458" r:id="rId8"/>
    <p:sldId id="2147140460" r:id="rId9"/>
    <p:sldId id="2147140461" r:id="rId10"/>
    <p:sldId id="2147140462" r:id="rId11"/>
    <p:sldId id="2147140463" r:id="rId12"/>
    <p:sldId id="2147140464" r:id="rId13"/>
    <p:sldId id="2147140465" r:id="rId14"/>
    <p:sldId id="2147140466" r:id="rId15"/>
    <p:sldId id="2147140467" r:id="rId16"/>
    <p:sldId id="2147140468" r:id="rId17"/>
  </p:sldIdLst>
  <p:sldSz cx="12192000"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95BA906-B677-4ED9-B365-ED690E2CB720}">
          <p14:sldIdLst>
            <p14:sldId id="309"/>
            <p14:sldId id="2147140457"/>
            <p14:sldId id="2147140469"/>
            <p14:sldId id="2147140458"/>
            <p14:sldId id="2147140460"/>
            <p14:sldId id="2147140461"/>
            <p14:sldId id="2147140462"/>
            <p14:sldId id="2147140463"/>
            <p14:sldId id="2147140464"/>
            <p14:sldId id="2147140465"/>
            <p14:sldId id="2147140466"/>
            <p14:sldId id="2147140467"/>
            <p14:sldId id="21471404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2212BB9-A5CF-D335-3301-776C81AF3ABE}" name="Lachlan Vass" initials="LV" userId="S::lachlan.vass@e61.in::3865f71c-c396-40c5-8390-2fc8d944de27" providerId="AD"/>
  <p188:author id="{B11BB3D2-AFEC-847B-6D75-BD537A3954BD}" name="Matt" initials="M" userId="S::matt.nolan@ird.govt.nz::2249c379-4c9b-4d23-b773-ea1316f9866d" providerId="AD"/>
  <p188:author id="{34CD6AE3-4402-C73C-3D6D-D595530990B9}" name="Jack Buckley" initials="JB" userId="S::jack.buckley@e61.in::28ddcf48-0b29-47ef-8181-0ce27c074e2e" providerId="AD"/>
  <p188:author id="{71CA22F3-774C-2056-8AF6-7BA1CB40250A}" name="Sinn, Joshua" initials="SJ" userId="S::joshua.sinn@accenture.com::611c4376-2cbd-4772-b570-fe288a3c2a7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A7AB"/>
    <a:srgbClr val="004F54"/>
    <a:srgbClr val="2061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4" autoAdjust="0"/>
    <p:restoredTop sz="94694"/>
  </p:normalViewPr>
  <p:slideViewPr>
    <p:cSldViewPr snapToGrid="0">
      <p:cViewPr varScale="1">
        <p:scale>
          <a:sx n="153" d="100"/>
          <a:sy n="153" d="100"/>
        </p:scale>
        <p:origin x="600" y="10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9F452D-FA17-885C-CC89-0DC68658B2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1B9CDAA-6A69-3DFF-BE4E-6602CC25B02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F87968-E7C3-4FA2-86D7-7CFDDCA2896A}" type="datetimeFigureOut">
              <a:rPr lang="en-US" smtClean="0"/>
              <a:t>12/2/2025</a:t>
            </a:fld>
            <a:endParaRPr lang="en-US"/>
          </a:p>
        </p:txBody>
      </p:sp>
      <p:sp>
        <p:nvSpPr>
          <p:cNvPr id="4" name="Footer Placeholder 3">
            <a:extLst>
              <a:ext uri="{FF2B5EF4-FFF2-40B4-BE49-F238E27FC236}">
                <a16:creationId xmlns:a16="http://schemas.microsoft.com/office/drawing/2014/main" id="{A60F01E9-DBAA-1EA2-4D9A-7E77B5DFA5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6DBB76F-B80E-EE0E-9F0D-2AC6378957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08A632-F1EE-40DC-8EB4-831F2F70E759}" type="slidenum">
              <a:rPr lang="en-US" smtClean="0"/>
              <a:t>‹#›</a:t>
            </a:fld>
            <a:endParaRPr lang="en-US"/>
          </a:p>
        </p:txBody>
      </p:sp>
    </p:spTree>
    <p:extLst>
      <p:ext uri="{BB962C8B-B14F-4D97-AF65-F5344CB8AC3E}">
        <p14:creationId xmlns:p14="http://schemas.microsoft.com/office/powerpoint/2010/main" val="34040771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16A7BE-E113-476D-8DE0-A6138461ACE1}" type="datetimeFigureOut">
              <a:rPr lang="en-US" smtClean="0"/>
              <a:t>12/2/2025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F2214-1F6F-4D6B-854F-093941A8F696}" type="slidenum">
              <a:rPr lang="en-US" smtClean="0"/>
              <a:t>‹#›</a:t>
            </a:fld>
            <a:endParaRPr lang="en-US"/>
          </a:p>
        </p:txBody>
      </p:sp>
    </p:spTree>
    <p:extLst>
      <p:ext uri="{BB962C8B-B14F-4D97-AF65-F5344CB8AC3E}">
        <p14:creationId xmlns:p14="http://schemas.microsoft.com/office/powerpoint/2010/main" val="3308110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3.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3.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3.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3.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3.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26.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cker 1/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tx1"/>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34356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83544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cker Alt 4/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2742"/>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3483268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cker Alt 5/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274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Tree>
    <p:extLst>
      <p:ext uri="{BB962C8B-B14F-4D97-AF65-F5344CB8AC3E}">
        <p14:creationId xmlns:p14="http://schemas.microsoft.com/office/powerpoint/2010/main" val="97458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cker Alt App">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dirty="0">
                <a:solidFill>
                  <a:schemeClr val="tx1"/>
                </a:solidFill>
                <a:latin typeface="+mj-lt"/>
                <a:cs typeface="Arial" panose="020B0604020202020204" pitchFamily="34" charset="0"/>
              </a:rPr>
              <a:t>Appendix</a:t>
            </a:r>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2743"/>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Tree>
    <p:extLst>
      <p:ext uri="{BB962C8B-B14F-4D97-AF65-F5344CB8AC3E}">
        <p14:creationId xmlns:p14="http://schemas.microsoft.com/office/powerpoint/2010/main" val="1538170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cker 1/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tx1"/>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6672434"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6664510"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1164627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cker 2/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Data</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6672434"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343565"/>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6664510"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36403866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cker 3/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6672434"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Methodology</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6664510" y="34356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6413238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cker 4/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6672434"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6664510"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Tree>
    <p:extLst>
      <p:ext uri="{BB962C8B-B14F-4D97-AF65-F5344CB8AC3E}">
        <p14:creationId xmlns:p14="http://schemas.microsoft.com/office/powerpoint/2010/main" val="918177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cker Alt 1/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6672434"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6664510"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2995420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cker Alt 2/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6672434"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274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6664510"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1130912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cker Alt 3/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6672434"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Methodology</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6664510" y="2743"/>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768705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cker 2/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343565"/>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34356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34663084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cker Alt 4/4">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3539767"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6672434"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3535805"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6664510"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Tree>
    <p:extLst>
      <p:ext uri="{BB962C8B-B14F-4D97-AF65-F5344CB8AC3E}">
        <p14:creationId xmlns:p14="http://schemas.microsoft.com/office/powerpoint/2010/main" val="3975366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op Left">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9" name="Rectangle 8">
            <a:extLst>
              <a:ext uri="{FF2B5EF4-FFF2-40B4-BE49-F238E27FC236}">
                <a16:creationId xmlns:a16="http://schemas.microsoft.com/office/drawing/2014/main" id="{2CCB03E8-089D-0ACD-1D05-C59964D50E2F}"/>
              </a:ext>
            </a:extLst>
          </p:cNvPr>
          <p:cNvSpPr/>
          <p:nvPr userDrawn="1"/>
        </p:nvSpPr>
        <p:spPr>
          <a:xfrm>
            <a:off x="0" y="350761"/>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3" name="Text Placeholder 12">
            <a:extLst>
              <a:ext uri="{FF2B5EF4-FFF2-40B4-BE49-F238E27FC236}">
                <a16:creationId xmlns:a16="http://schemas.microsoft.com/office/drawing/2014/main" id="{42143CB0-80E3-8AB0-053D-E52E19E92F6F}"/>
              </a:ext>
            </a:extLst>
          </p:cNvPr>
          <p:cNvSpPr>
            <a:spLocks noGrp="1"/>
          </p:cNvSpPr>
          <p:nvPr>
            <p:ph type="body" sz="quarter" idx="12" hasCustomPrompt="1"/>
          </p:nvPr>
        </p:nvSpPr>
        <p:spPr>
          <a:xfrm>
            <a:off x="-199" y="26127"/>
            <a:ext cx="1980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en-US" sz="1200" smtClean="0">
                <a:solidFill>
                  <a:schemeClr val="tx1"/>
                </a:solidFill>
                <a:latin typeface="+mj-lt"/>
                <a:ea typeface="+mn-ea"/>
              </a:defRPr>
            </a:lvl1pPr>
            <a:lvl2pPr>
              <a:defRPr lang="en-US" sz="1800" smtClean="0">
                <a:solidFill>
                  <a:schemeClr val="lt1"/>
                </a:solidFill>
                <a:ea typeface="+mn-ea"/>
                <a:cs typeface="+mn-cs"/>
              </a:defRPr>
            </a:lvl2pPr>
            <a:lvl3pPr>
              <a:defRPr lang="en-US" sz="1800" smtClean="0">
                <a:solidFill>
                  <a:schemeClr val="lt1"/>
                </a:solidFill>
                <a:ea typeface="+mn-ea"/>
                <a:cs typeface="+mn-cs"/>
              </a:defRPr>
            </a:lvl3pPr>
            <a:lvl4pPr>
              <a:defRPr lang="en-US" sz="1800" smtClean="0">
                <a:solidFill>
                  <a:schemeClr val="lt1"/>
                </a:solidFill>
                <a:ea typeface="+mn-ea"/>
                <a:cs typeface="+mn-cs"/>
              </a:defRPr>
            </a:lvl4pPr>
            <a:lvl5pPr>
              <a:defRPr lang="en-AU" sz="1800">
                <a:solidFill>
                  <a:schemeClr val="lt1"/>
                </a:solidFill>
                <a:ea typeface="+mn-ea"/>
                <a:cs typeface="+mn-cs"/>
              </a:defRPr>
            </a:lvl5pPr>
          </a:lstStyle>
          <a:p>
            <a:pPr lvl="0" defTabSz="914400" latinLnBrk="0"/>
            <a:r>
              <a:rPr lang="en-US"/>
              <a:t>Section name here</a:t>
            </a:r>
            <a:endParaRPr lang="en-AU"/>
          </a:p>
        </p:txBody>
      </p:sp>
    </p:spTree>
    <p:extLst>
      <p:ext uri="{BB962C8B-B14F-4D97-AF65-F5344CB8AC3E}">
        <p14:creationId xmlns:p14="http://schemas.microsoft.com/office/powerpoint/2010/main" val="3727668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38426744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F090DBB-DBAB-499B-B31E-9C5FEBA1D20C}"/>
              </a:ext>
            </a:extLst>
          </p:cNvPr>
          <p:cNvGraphicFramePr>
            <a:graphicFrameLocks noChangeAspect="1"/>
          </p:cNvGraphicFramePr>
          <p:nvPr userDrawn="1">
            <p:custDataLst>
              <p:tags r:id="rId1"/>
            </p:custDataLst>
            <p:extLst>
              <p:ext uri="{D42A27DB-BD31-4B8C-83A1-F6EECF244321}">
                <p14:modId xmlns:p14="http://schemas.microsoft.com/office/powerpoint/2010/main" val="24607693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1" imgH="381" progId="TCLayout.ActiveDocument.1">
                  <p:embed/>
                </p:oleObj>
              </mc:Choice>
              <mc:Fallback>
                <p:oleObj name="think-cell Slide" r:id="rId3" imgW="381" imgH="381" progId="TCLayout.ActiveDocument.1">
                  <p:embed/>
                  <p:pic>
                    <p:nvPicPr>
                      <p:cNvPr id="10" name="Object 9" hidden="1">
                        <a:extLst>
                          <a:ext uri="{FF2B5EF4-FFF2-40B4-BE49-F238E27FC236}">
                            <a16:creationId xmlns:a16="http://schemas.microsoft.com/office/drawing/2014/main" id="{EF090DBB-DBAB-499B-B31E-9C5FEBA1D2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9" name="Rectangle 28">
            <a:extLst>
              <a:ext uri="{FF2B5EF4-FFF2-40B4-BE49-F238E27FC236}">
                <a16:creationId xmlns:a16="http://schemas.microsoft.com/office/drawing/2014/main" id="{2AED96BB-361A-4F3E-A7CB-D1560FDE9F21}"/>
              </a:ext>
            </a:extLst>
          </p:cNvPr>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a:p>
        </p:txBody>
      </p:sp>
      <p:sp>
        <p:nvSpPr>
          <p:cNvPr id="2" name="Title 1">
            <a:extLst>
              <a:ext uri="{FF2B5EF4-FFF2-40B4-BE49-F238E27FC236}">
                <a16:creationId xmlns:a16="http://schemas.microsoft.com/office/drawing/2014/main" id="{8CD3CA51-1D19-4ADC-908F-13F64C03CB28}"/>
              </a:ext>
            </a:extLst>
          </p:cNvPr>
          <p:cNvSpPr>
            <a:spLocks noGrp="1"/>
          </p:cNvSpPr>
          <p:nvPr>
            <p:ph type="ctrTitle" hasCustomPrompt="1"/>
          </p:nvPr>
        </p:nvSpPr>
        <p:spPr>
          <a:xfrm>
            <a:off x="7207417" y="3925156"/>
            <a:ext cx="4698834" cy="1181862"/>
          </a:xfrm>
          <a:prstGeom prst="rect">
            <a:avLst/>
          </a:prstGeom>
        </p:spPr>
        <p:txBody>
          <a:bodyPr vert="horz" wrap="square" lIns="0" tIns="0" rIns="0" bIns="0" anchor="b">
            <a:spAutoFit/>
          </a:bodyPr>
          <a:lstStyle>
            <a:lvl1pPr algn="ctr">
              <a:defRPr sz="3200">
                <a:solidFill>
                  <a:schemeClr val="tx1">
                    <a:lumMod val="50000"/>
                    <a:lumOff val="50000"/>
                  </a:schemeClr>
                </a:solidFill>
              </a:defRPr>
            </a:lvl1pPr>
          </a:lstStyle>
          <a:p>
            <a:r>
              <a:rPr lang="en-US"/>
              <a:t>Place presentation title here in sentence case, max 3 lines </a:t>
            </a:r>
          </a:p>
        </p:txBody>
      </p:sp>
      <p:pic>
        <p:nvPicPr>
          <p:cNvPr id="7" name="Picture 6">
            <a:extLst>
              <a:ext uri="{FF2B5EF4-FFF2-40B4-BE49-F238E27FC236}">
                <a16:creationId xmlns:a16="http://schemas.microsoft.com/office/drawing/2014/main" id="{762FDB2B-16C1-4564-B415-DBBBCF0037B4}"/>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93811" y="1475802"/>
            <a:ext cx="2726046" cy="1953198"/>
          </a:xfrm>
          <a:prstGeom prst="rect">
            <a:avLst/>
          </a:prstGeom>
        </p:spPr>
      </p:pic>
      <p:sp>
        <p:nvSpPr>
          <p:cNvPr id="26" name="Text Placeholder 25">
            <a:extLst>
              <a:ext uri="{FF2B5EF4-FFF2-40B4-BE49-F238E27FC236}">
                <a16:creationId xmlns:a16="http://schemas.microsoft.com/office/drawing/2014/main" id="{44C01ECE-843C-4618-8C3A-082A62CB3D44}"/>
              </a:ext>
            </a:extLst>
          </p:cNvPr>
          <p:cNvSpPr>
            <a:spLocks noGrp="1"/>
          </p:cNvSpPr>
          <p:nvPr>
            <p:ph type="body" sz="quarter" idx="10" hasCustomPrompt="1"/>
          </p:nvPr>
        </p:nvSpPr>
        <p:spPr>
          <a:xfrm>
            <a:off x="7207417" y="5334153"/>
            <a:ext cx="4698834" cy="307777"/>
          </a:xfrm>
          <a:prstGeom prst="rect">
            <a:avLst/>
          </a:prstGeom>
        </p:spPr>
        <p:txBody>
          <a:bodyPr wrap="square" lIns="0" tIns="0" rIns="0" bIns="0">
            <a:spAutoFit/>
          </a:bodyPr>
          <a:lstStyle>
            <a:lvl1pPr marL="0" indent="0" algn="ctr">
              <a:buNone/>
              <a:defRPr sz="2000">
                <a:solidFill>
                  <a:schemeClr val="tx1">
                    <a:lumMod val="50000"/>
                    <a:lumOff val="50000"/>
                  </a:schemeClr>
                </a:solidFill>
              </a:defRPr>
            </a:lvl1pPr>
            <a:lvl2pPr marL="457206" indent="0">
              <a:buNone/>
              <a:defRPr/>
            </a:lvl2pPr>
            <a:lvl3pPr marL="914411" indent="0">
              <a:buNone/>
              <a:defRPr/>
            </a:lvl3pPr>
            <a:lvl4pPr marL="1371617" indent="0">
              <a:buNone/>
              <a:defRPr/>
            </a:lvl4pPr>
            <a:lvl5pPr marL="1828823" indent="0">
              <a:buNone/>
              <a:defRPr/>
            </a:lvl5pPr>
          </a:lstStyle>
          <a:p>
            <a:pPr lvl="0"/>
            <a:r>
              <a:rPr lang="en-US"/>
              <a:t>Event title – event date</a:t>
            </a:r>
          </a:p>
        </p:txBody>
      </p:sp>
      <p:sp>
        <p:nvSpPr>
          <p:cNvPr id="3" name="Picture Placeholder 7">
            <a:extLst>
              <a:ext uri="{FF2B5EF4-FFF2-40B4-BE49-F238E27FC236}">
                <a16:creationId xmlns:a16="http://schemas.microsoft.com/office/drawing/2014/main" id="{9F417C3A-BBD1-0EAC-6A37-12CE6587C5B9}"/>
              </a:ext>
            </a:extLst>
          </p:cNvPr>
          <p:cNvSpPr>
            <a:spLocks noGrp="1"/>
          </p:cNvSpPr>
          <p:nvPr>
            <p:ph type="pic" sz="quarter" idx="11" hasCustomPrompt="1"/>
          </p:nvPr>
        </p:nvSpPr>
        <p:spPr>
          <a:xfrm>
            <a:off x="1" y="0"/>
            <a:ext cx="6921666" cy="6858000"/>
          </a:xfrm>
          <a:prstGeom prst="rect">
            <a:avLst/>
          </a:prstGeom>
          <a:noFill/>
        </p:spPr>
        <p:txBody>
          <a:bodyPr anchor="ctr"/>
          <a:lstStyle>
            <a:lvl1pPr algn="ctr">
              <a:defRPr sz="3200"/>
            </a:lvl1pPr>
          </a:lstStyle>
          <a:p>
            <a:r>
              <a:rPr lang="en-US"/>
              <a:t>Insert image </a:t>
            </a:r>
          </a:p>
          <a:p>
            <a:r>
              <a:rPr lang="en-US"/>
              <a:t>(try: https://unsplash.com/)</a:t>
            </a:r>
          </a:p>
        </p:txBody>
      </p:sp>
    </p:spTree>
    <p:extLst>
      <p:ext uri="{BB962C8B-B14F-4D97-AF65-F5344CB8AC3E}">
        <p14:creationId xmlns:p14="http://schemas.microsoft.com/office/powerpoint/2010/main" val="22100435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Slid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2" cy="3429000"/>
          </a:xfrm>
        </p:spPr>
        <p:txBody>
          <a:bodyPr anchor="b"/>
          <a:lstStyle>
            <a:lvl1pPr algn="l">
              <a:lnSpc>
                <a:spcPct val="90000"/>
              </a:lnSpc>
              <a:defRPr sz="6000">
                <a:solidFill>
                  <a:schemeClr val="tx1"/>
                </a:solidFill>
              </a:defRPr>
            </a:lvl1pPr>
          </a:lstStyle>
          <a:p>
            <a:r>
              <a:rPr lang="en-US"/>
              <a:t>Place presentation title here in sentence case, max 3 lines </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3970736"/>
            <a:ext cx="6884562" cy="1092845"/>
          </a:xfrm>
        </p:spPr>
        <p:txBody>
          <a:bodyPr/>
          <a:lstStyle>
            <a:lvl1pPr marL="0" indent="0" algn="l">
              <a:lnSpc>
                <a:spcPct val="90000"/>
              </a:lnSpc>
              <a:spcAft>
                <a:spcPts val="0"/>
              </a:spcAft>
              <a:buNone/>
              <a:defRPr sz="2400" b="0" i="0" spc="0">
                <a:solidFill>
                  <a:schemeClr val="tx1">
                    <a:lumMod val="95000"/>
                  </a:schemeClr>
                </a:solidFill>
                <a:latin typeface="GT Sectra Fine"/>
              </a:defRPr>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pPr marL="0" lvl="0" indent="0" algn="l" defTabSz="914411"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5"/>
            <a:ext cx="4114798" cy="530687"/>
          </a:xfrm>
        </p:spPr>
        <p:txBody>
          <a:bodyPr/>
          <a:lstStyle>
            <a:lvl1pPr marL="0" indent="0" algn="l" defTabSz="914411" rtl="0" eaLnBrk="1" latinLnBrk="0" hangingPunct="1">
              <a:spcAft>
                <a:spcPts val="0"/>
              </a:spcAft>
              <a:buNone/>
              <a:defRPr lang="en-US" sz="1600" b="0" kern="1200" dirty="0" smtClean="0">
                <a:solidFill>
                  <a:schemeClr val="tx1"/>
                </a:solidFill>
                <a:latin typeface="+mn-lt"/>
                <a:ea typeface="+mn-ea"/>
                <a:cs typeface="+mn-cs"/>
              </a:defRPr>
            </a:lvl1pPr>
            <a:lvl2pPr marL="0" algn="l" defTabSz="914411" rtl="0" eaLnBrk="1" latinLnBrk="0" hangingPunct="1">
              <a:spcAft>
                <a:spcPts val="0"/>
              </a:spcAft>
              <a:defRPr lang="en-US" sz="1401" b="0" kern="1200" dirty="0" smtClean="0">
                <a:solidFill>
                  <a:schemeClr val="tx1"/>
                </a:solidFill>
                <a:latin typeface="+mn-lt"/>
                <a:ea typeface="+mn-ea"/>
                <a:cs typeface="+mn-cs"/>
              </a:defRPr>
            </a:lvl2pPr>
            <a:lvl3pPr marL="0" algn="l" defTabSz="914411" rtl="0" eaLnBrk="1" latinLnBrk="0" hangingPunct="1">
              <a:spcAft>
                <a:spcPts val="0"/>
              </a:spcAft>
              <a:defRPr lang="en-US" sz="1401" b="0" kern="1200" dirty="0" smtClean="0">
                <a:solidFill>
                  <a:schemeClr val="tx1"/>
                </a:solidFill>
                <a:latin typeface="+mn-lt"/>
                <a:ea typeface="+mn-ea"/>
                <a:cs typeface="+mn-cs"/>
              </a:defRPr>
            </a:lvl3pPr>
            <a:lvl4pPr marL="0" algn="l" defTabSz="914411" rtl="0" eaLnBrk="1" latinLnBrk="0" hangingPunct="1">
              <a:spcAft>
                <a:spcPts val="0"/>
              </a:spcAft>
              <a:defRPr lang="en-US" sz="1401" b="0" kern="1200" dirty="0" smtClean="0">
                <a:solidFill>
                  <a:schemeClr val="tx1"/>
                </a:solidFill>
                <a:latin typeface="+mn-lt"/>
                <a:ea typeface="+mn-ea"/>
                <a:cs typeface="+mn-cs"/>
              </a:defRPr>
            </a:lvl4pPr>
            <a:lvl5pPr marL="0" algn="l" defTabSz="914411" rtl="0" eaLnBrk="1" latinLnBrk="0" hangingPunct="1">
              <a:spcAft>
                <a:spcPts val="0"/>
              </a:spcAft>
              <a:defRPr lang="en-US" sz="1401" b="0" kern="1200" dirty="0" smtClean="0">
                <a:solidFill>
                  <a:schemeClr val="tx1"/>
                </a:solidFill>
                <a:latin typeface="+mn-lt"/>
                <a:ea typeface="+mn-ea"/>
                <a:cs typeface="+mn-cs"/>
              </a:defRPr>
            </a:lvl5pPr>
          </a:lstStyle>
          <a:p>
            <a:pPr lvl="0"/>
            <a:r>
              <a:rPr lang="en-US"/>
              <a:t>Date (DD MMMM YYYY)</a:t>
            </a:r>
          </a:p>
        </p:txBody>
      </p:sp>
      <p:pic>
        <p:nvPicPr>
          <p:cNvPr id="8" name="Picture 7" descr="Logo&#10;&#10;Description automatically generated">
            <a:extLst>
              <a:ext uri="{FF2B5EF4-FFF2-40B4-BE49-F238E27FC236}">
                <a16:creationId xmlns:a16="http://schemas.microsoft.com/office/drawing/2014/main" id="{E5A68FC7-26B5-D447-0F4F-4539456AF0C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3521" y="4788067"/>
            <a:ext cx="1965317" cy="1298408"/>
          </a:xfrm>
          <a:prstGeom prst="rect">
            <a:avLst/>
          </a:prstGeom>
        </p:spPr>
      </p:pic>
      <p:sp>
        <p:nvSpPr>
          <p:cNvPr id="12" name="Text Placeholder 9">
            <a:extLst>
              <a:ext uri="{FF2B5EF4-FFF2-40B4-BE49-F238E27FC236}">
                <a16:creationId xmlns:a16="http://schemas.microsoft.com/office/drawing/2014/main" id="{1F6C5752-FCAA-86D8-96A8-435178EF8522}"/>
              </a:ext>
            </a:extLst>
          </p:cNvPr>
          <p:cNvSpPr>
            <a:spLocks noGrp="1"/>
          </p:cNvSpPr>
          <p:nvPr>
            <p:ph type="body" sz="quarter" idx="13" hasCustomPrompt="1"/>
          </p:nvPr>
        </p:nvSpPr>
        <p:spPr>
          <a:xfrm>
            <a:off x="1149092" y="5004444"/>
            <a:ext cx="4114800" cy="348141"/>
          </a:xfrm>
          <a:prstGeom prst="rect">
            <a:avLst/>
          </a:prstGeom>
        </p:spPr>
        <p:txBody>
          <a:bodyPr/>
          <a:lstStyle>
            <a:lvl1pPr>
              <a:defRPr lang="en-US" sz="1600" b="0" i="0" kern="1200" spc="0" dirty="0" smtClean="0">
                <a:solidFill>
                  <a:schemeClr val="tx1">
                    <a:lumMod val="95000"/>
                  </a:schemeClr>
                </a:solidFill>
                <a:latin typeface="+mj-lt"/>
                <a:ea typeface="Roboto" panose="02000000000000000000" pitchFamily="2" charset="0"/>
                <a:cs typeface="Arial" panose="020B0604020202020204" pitchFamily="34" charset="0"/>
              </a:defRPr>
            </a:lvl1pPr>
          </a:lstStyle>
          <a:p>
            <a:pPr lvl="0"/>
            <a:r>
              <a:rPr lang="en-US"/>
              <a:t>Presenters</a:t>
            </a:r>
          </a:p>
        </p:txBody>
      </p:sp>
    </p:spTree>
    <p:extLst>
      <p:ext uri="{BB962C8B-B14F-4D97-AF65-F5344CB8AC3E}">
        <p14:creationId xmlns:p14="http://schemas.microsoft.com/office/powerpoint/2010/main" val="30914830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00" userDrawn="1">
          <p15:clr>
            <a:srgbClr val="5ACBF0"/>
          </p15:clr>
        </p15:guide>
        <p15:guide id="2" orient="horz" pos="2520" userDrawn="1">
          <p15:clr>
            <a:srgbClr val="5ACBF0"/>
          </p15:clr>
        </p15:guide>
        <p15:guide id="3" pos="72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869570"/>
          </a:xfrm>
          <a:prstGeom prst="rect">
            <a:avLst/>
          </a:prstGeom>
        </p:spPr>
        <p:txBody>
          <a:bodyPr/>
          <a:lstStyle>
            <a:lvl1pPr marL="0" indent="0">
              <a:lnSpc>
                <a:spcPct val="90000"/>
              </a:lnSpc>
              <a:buNone/>
              <a:defRPr sz="2400">
                <a:solidFill>
                  <a:schemeClr val="bg2"/>
                </a:solidFill>
                <a:latin typeface="GT Sectra Fine" panose="00000500000000000000" pitchFamily="50" charset="0"/>
              </a:defRPr>
            </a:lvl1pPr>
            <a:lvl2pPr marL="0" indent="0">
              <a:buNone/>
              <a:defRPr sz="1801"/>
            </a:lvl2pPr>
            <a:lvl3pPr marL="228604">
              <a:buFont typeface="Arial" panose="020B0604020202020204" pitchFamily="34" charset="0"/>
              <a:buChar char="•"/>
              <a:defRPr sz="1801"/>
            </a:lvl3pPr>
            <a:lvl4pPr marL="457206">
              <a:buFont typeface="System Font"/>
              <a:buChar char="–"/>
              <a:defRPr sz="1600"/>
            </a:lvl4pPr>
            <a:lvl5pPr marL="685809">
              <a:buFont typeface="Arial" panose="020B0604020202020204" pitchFamily="34" charset="0"/>
              <a:buChar char="•"/>
              <a:defRPr sz="1600"/>
            </a:lvl5pPr>
          </a:lstStyle>
          <a:p>
            <a:pPr lvl="0"/>
            <a:r>
              <a:rPr lang="en-US"/>
              <a:t>Place agenda summary here in GT Sectra Fine</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2" cy="810399"/>
          </a:xfrm>
          <a:prstGeom prst="rect">
            <a:avLst/>
          </a:prstGeom>
        </p:spPr>
        <p:txBody>
          <a:bodyPr/>
          <a:lstStyle/>
          <a:p>
            <a:r>
              <a:rPr lang="en-GB"/>
              <a:t>Agenda</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3" y="1371600"/>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3" y="1976479"/>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3" y="2581356"/>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3" y="3186234"/>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3" y="3791113"/>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3" y="4395990"/>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3" y="5000868"/>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3" y="5605747"/>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284358" y="1371600"/>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284358" y="1976479"/>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284358" y="2581356"/>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284358" y="3186234"/>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284358" y="3791113"/>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284358" y="4395990"/>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284358" y="5000868"/>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284358" y="5605747"/>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cxnSp>
        <p:nvCxnSpPr>
          <p:cNvPr id="4" name="Straight Connector 3">
            <a:extLst>
              <a:ext uri="{FF2B5EF4-FFF2-40B4-BE49-F238E27FC236}">
                <a16:creationId xmlns:a16="http://schemas.microsoft.com/office/drawing/2014/main" id="{D72EABDE-2DC7-B441-8D65-EC926DD10B85}"/>
              </a:ext>
            </a:extLst>
          </p:cNvPr>
          <p:cNvCxnSpPr>
            <a:cxnSpLocks/>
          </p:cNvCxnSpPr>
          <p:nvPr userDrawn="1"/>
        </p:nvCxnSpPr>
        <p:spPr>
          <a:xfrm>
            <a:off x="4045241" y="1371601"/>
            <a:ext cx="0" cy="33327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9"/>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3"/>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8" cy="485340"/>
          </a:xfrm>
          <a:prstGeom prst="rect">
            <a:avLst/>
          </a:prstGeom>
        </p:spPr>
        <p:txBody>
          <a:bodyPr anchor="ctr"/>
          <a:lstStyle>
            <a:lvl1pPr>
              <a:spcAft>
                <a:spcPts val="0"/>
              </a:spcAft>
              <a:defRPr sz="1600"/>
            </a:lvl1pPr>
          </a:lstStyle>
          <a:p>
            <a:pPr lvl="0"/>
            <a:r>
              <a:rPr lang="en-GB"/>
              <a:t>Agenda item</a:t>
            </a:r>
            <a:endParaRPr lang="en-US"/>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195094" y="1371600"/>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195094" y="1976479"/>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195094" y="2581356"/>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195094" y="3186234"/>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195094" y="3791113"/>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195094" y="4395990"/>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195094" y="5000868"/>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195094" y="5605747"/>
            <a:ext cx="558000" cy="485340"/>
          </a:xfrm>
          <a:prstGeom prst="rect">
            <a:avLst/>
          </a:prstGeom>
        </p:spPr>
        <p:txBody>
          <a:bodyPr anchor="ctr"/>
          <a:lstStyle>
            <a:lvl1pPr marL="0" marR="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sz="1801" b="1">
                <a:solidFill>
                  <a:schemeClr val="accent1"/>
                </a:solidFill>
              </a:defRPr>
            </a:lvl1pPr>
          </a:lstStyle>
          <a:p>
            <a:pPr marL="0" marR="0" lvl="0" indent="0" algn="ctr" defTabSz="22860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 name="TextBox 2">
            <a:extLst>
              <a:ext uri="{FF2B5EF4-FFF2-40B4-BE49-F238E27FC236}">
                <a16:creationId xmlns:a16="http://schemas.microsoft.com/office/drawing/2014/main" id="{FDFC4F5B-DE83-214A-95EA-68339F579CF1}"/>
              </a:ext>
            </a:extLst>
          </p:cNvPr>
          <p:cNvSpPr txBox="1"/>
          <p:nvPr userDrawn="1"/>
        </p:nvSpPr>
        <p:spPr>
          <a:xfrm>
            <a:off x="9290304" y="6601968"/>
            <a:ext cx="0" cy="0"/>
          </a:xfrm>
          <a:prstGeom prst="rect">
            <a:avLst/>
          </a:prstGeom>
          <a:noFill/>
        </p:spPr>
        <p:txBody>
          <a:bodyPr wrap="none" lIns="0" tIns="0" rIns="0" bIns="0" rtlCol="0">
            <a:noAutofit/>
          </a:bodyPr>
          <a:lstStyle/>
          <a:p>
            <a:pPr algn="l" defTabSz="228604">
              <a:spcAft>
                <a:spcPts val="1200"/>
              </a:spcAft>
            </a:pPr>
            <a:endParaRPr lang="en-US" sz="1801" noProof="0"/>
          </a:p>
        </p:txBody>
      </p:sp>
    </p:spTree>
    <p:extLst>
      <p:ext uri="{BB962C8B-B14F-4D97-AF65-F5344CB8AC3E}">
        <p14:creationId xmlns:p14="http://schemas.microsoft.com/office/powerpoint/2010/main" val="2758299207"/>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break">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D8A76DE-ECA0-60F4-575C-02C4077408B5}"/>
              </a:ext>
            </a:extLst>
          </p:cNvPr>
          <p:cNvGraphicFramePr>
            <a:graphicFrameLocks noChangeAspect="1"/>
          </p:cNvGraphicFramePr>
          <p:nvPr userDrawn="1">
            <p:custDataLst>
              <p:tags r:id="rId1"/>
            </p:custDataLst>
            <p:extLst>
              <p:ext uri="{D42A27DB-BD31-4B8C-83A1-F6EECF244321}">
                <p14:modId xmlns:p14="http://schemas.microsoft.com/office/powerpoint/2010/main" val="31092545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4" name="Object 3" hidden="1">
                        <a:extLst>
                          <a:ext uri="{FF2B5EF4-FFF2-40B4-BE49-F238E27FC236}">
                            <a16:creationId xmlns:a16="http://schemas.microsoft.com/office/drawing/2014/main" id="{8D8A76DE-ECA0-60F4-575C-02C4077408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F7B9E7BD-B7D1-FF01-F546-0CADB6C2F4CC}"/>
              </a:ext>
            </a:extLst>
          </p:cNvPr>
          <p:cNvSpPr>
            <a:spLocks noGrp="1"/>
          </p:cNvSpPr>
          <p:nvPr>
            <p:ph type="body" sz="quarter" idx="10" hasCustomPrompt="1"/>
          </p:nvPr>
        </p:nvSpPr>
        <p:spPr>
          <a:xfrm>
            <a:off x="1225550" y="2909333"/>
            <a:ext cx="9389031" cy="1039334"/>
          </a:xfrm>
          <a:prstGeom prst="rect">
            <a:avLst/>
          </a:prstGeom>
        </p:spPr>
        <p:txBody>
          <a:bodyPr anchor="ctr"/>
          <a:lstStyle>
            <a:lvl1pPr>
              <a:defRPr sz="3200" b="1"/>
            </a:lvl1pPr>
          </a:lstStyle>
          <a:p>
            <a:pPr lvl="0"/>
            <a:r>
              <a:rPr lang="en-US"/>
              <a:t>## - Place section title here in sentence case, max 2 lines </a:t>
            </a:r>
          </a:p>
        </p:txBody>
      </p:sp>
    </p:spTree>
    <p:extLst>
      <p:ext uri="{BB962C8B-B14F-4D97-AF65-F5344CB8AC3E}">
        <p14:creationId xmlns:p14="http://schemas.microsoft.com/office/powerpoint/2010/main" val="609445690"/>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cker 3/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34356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492673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cker 4/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34356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343563"/>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3127911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cker 5/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343565"/>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34356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34356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343562"/>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Tree>
    <p:extLst>
      <p:ext uri="{BB962C8B-B14F-4D97-AF65-F5344CB8AC3E}">
        <p14:creationId xmlns:p14="http://schemas.microsoft.com/office/powerpoint/2010/main" val="3606925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cker App">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343770"/>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18931"/>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chemeClr val="tx1"/>
                </a:solidFill>
                <a:latin typeface="+mj-lt"/>
                <a:cs typeface="Arial" panose="020B0604020202020204" pitchFamily="34" charset="0"/>
              </a:rPr>
              <a:t>Appendix</a:t>
            </a:r>
            <a:endParaRPr lang="en-AU" sz="1200" dirty="0">
              <a:solidFill>
                <a:schemeClr val="tx1"/>
              </a:solidFill>
              <a:latin typeface="+mj-lt"/>
              <a:cs typeface="Arial" panose="020B0604020202020204" pitchFamily="34" charset="0"/>
            </a:endParaRPr>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34356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Tree>
    <p:extLst>
      <p:ext uri="{BB962C8B-B14F-4D97-AF65-F5344CB8AC3E}">
        <p14:creationId xmlns:p14="http://schemas.microsoft.com/office/powerpoint/2010/main" val="3827969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cker Alt 1/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274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922514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cker Alt 2/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2744"/>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2743"/>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274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1526356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cker Alt 3/5">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9027F242-DDAF-B053-93FE-EC12F9D0D99A}"/>
              </a:ext>
            </a:extLst>
          </p:cNvPr>
          <p:cNvGraphicFramePr>
            <a:graphicFrameLocks noChangeAspect="1"/>
          </p:cNvGraphicFramePr>
          <p:nvPr userDrawn="1">
            <p:custDataLst>
              <p:tags r:id="rId1"/>
            </p:custDataLst>
            <p:extLst>
              <p:ext uri="{D42A27DB-BD31-4B8C-83A1-F6EECF244321}">
                <p14:modId xmlns:p14="http://schemas.microsoft.com/office/powerpoint/2010/main" val="2932919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9027F242-DDAF-B053-93FE-EC12F9D0D9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15F1EE6-CC2E-D070-A90B-647278E14569}"/>
              </a:ext>
            </a:extLst>
          </p:cNvPr>
          <p:cNvSpPr>
            <a:spLocks noGrp="1"/>
          </p:cNvSpPr>
          <p:nvPr>
            <p:ph type="sldNum" sz="quarter" idx="10"/>
          </p:nvPr>
        </p:nvSpPr>
        <p:spPr/>
        <p:txBody>
          <a:bodyPr/>
          <a:lstStyle/>
          <a:p>
            <a:fld id="{4F9AC08D-23A9-440E-BCB9-AA1E9877CC38}" type="slidenum">
              <a:rPr lang="en-US" smtClean="0"/>
              <a:pPr/>
              <a:t>‹#›</a:t>
            </a:fld>
            <a:endParaRPr lang="en-US"/>
          </a:p>
        </p:txBody>
      </p:sp>
      <p:sp>
        <p:nvSpPr>
          <p:cNvPr id="5" name="Footer Placeholder 4">
            <a:extLst>
              <a:ext uri="{FF2B5EF4-FFF2-40B4-BE49-F238E27FC236}">
                <a16:creationId xmlns:a16="http://schemas.microsoft.com/office/drawing/2014/main" id="{A449CA66-3B81-6EAF-89CE-191E07E8994A}"/>
              </a:ext>
            </a:extLst>
          </p:cNvPr>
          <p:cNvSpPr>
            <a:spLocks noGrp="1"/>
          </p:cNvSpPr>
          <p:nvPr>
            <p:ph type="ftr" sz="quarter" idx="11"/>
          </p:nvPr>
        </p:nvSpPr>
        <p:spPr/>
        <p:txBody>
          <a:bodyPr/>
          <a:lstStyle/>
          <a:p>
            <a:r>
              <a:rPr lang="en-GB"/>
              <a:t>Source:</a:t>
            </a:r>
          </a:p>
        </p:txBody>
      </p:sp>
      <p:sp>
        <p:nvSpPr>
          <p:cNvPr id="12" name="Title 1">
            <a:extLst>
              <a:ext uri="{FF2B5EF4-FFF2-40B4-BE49-F238E27FC236}">
                <a16:creationId xmlns:a16="http://schemas.microsoft.com/office/drawing/2014/main" id="{F070BEA7-0BC2-CD56-A017-D27D458E7BA3}"/>
              </a:ext>
            </a:extLst>
          </p:cNvPr>
          <p:cNvSpPr>
            <a:spLocks noGrp="1"/>
          </p:cNvSpPr>
          <p:nvPr>
            <p:ph type="title"/>
          </p:nvPr>
        </p:nvSpPr>
        <p:spPr>
          <a:xfrm>
            <a:off x="370417" y="580221"/>
            <a:ext cx="11459365" cy="700597"/>
          </a:xfrm>
          <a:prstGeom prst="rect">
            <a:avLst/>
          </a:prstGeom>
        </p:spPr>
        <p:txBody>
          <a:bodyPr vert="horz"/>
          <a:lstStyle/>
          <a:p>
            <a:r>
              <a:rPr lang="en-US"/>
              <a:t>Click to edit Master title style</a:t>
            </a:r>
          </a:p>
        </p:txBody>
      </p:sp>
      <p:sp>
        <p:nvSpPr>
          <p:cNvPr id="2" name="Rectangle 1">
            <a:extLst>
              <a:ext uri="{FF2B5EF4-FFF2-40B4-BE49-F238E27FC236}">
                <a16:creationId xmlns:a16="http://schemas.microsoft.com/office/drawing/2014/main" id="{CD4617C1-998F-BABB-B672-58757F8B49B4}"/>
              </a:ext>
            </a:extLst>
          </p:cNvPr>
          <p:cNvSpPr/>
          <p:nvPr userDrawn="1"/>
        </p:nvSpPr>
        <p:spPr>
          <a:xfrm>
            <a:off x="0" y="2949"/>
            <a:ext cx="12192000"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3" name="Rectangle 2">
            <a:extLst>
              <a:ext uri="{FF2B5EF4-FFF2-40B4-BE49-F238E27FC236}">
                <a16:creationId xmlns:a16="http://schemas.microsoft.com/office/drawing/2014/main" id="{FB4E814A-67AD-0376-8018-D396961209F9}"/>
              </a:ext>
            </a:extLst>
          </p:cNvPr>
          <p:cNvSpPr/>
          <p:nvPr userDrawn="1"/>
        </p:nvSpPr>
        <p:spPr>
          <a:xfrm>
            <a:off x="407100"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6" name="Rectangle 5">
            <a:extLst>
              <a:ext uri="{FF2B5EF4-FFF2-40B4-BE49-F238E27FC236}">
                <a16:creationId xmlns:a16="http://schemas.microsoft.com/office/drawing/2014/main" id="{60B0EECD-F4E6-FE01-373F-F6EF721113FE}"/>
              </a:ext>
            </a:extLst>
          </p:cNvPr>
          <p:cNvSpPr/>
          <p:nvPr userDrawn="1"/>
        </p:nvSpPr>
        <p:spPr>
          <a:xfrm>
            <a:off x="407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Introduction</a:t>
            </a:r>
          </a:p>
        </p:txBody>
      </p:sp>
      <p:sp>
        <p:nvSpPr>
          <p:cNvPr id="7" name="Rectangle 6">
            <a:extLst>
              <a:ext uri="{FF2B5EF4-FFF2-40B4-BE49-F238E27FC236}">
                <a16:creationId xmlns:a16="http://schemas.microsoft.com/office/drawing/2014/main" id="{B50D886A-7DD0-384E-66D1-7C73E4B404D2}"/>
              </a:ext>
            </a:extLst>
          </p:cNvPr>
          <p:cNvSpPr/>
          <p:nvPr userDrawn="1"/>
        </p:nvSpPr>
        <p:spPr>
          <a:xfrm>
            <a:off x="27566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bg1">
                    <a:lumMod val="85000"/>
                  </a:schemeClr>
                </a:solidFill>
                <a:latin typeface="+mj-lt"/>
                <a:cs typeface="Arial" panose="020B0604020202020204" pitchFamily="34" charset="0"/>
              </a:rPr>
              <a:t>Data</a:t>
            </a:r>
          </a:p>
        </p:txBody>
      </p:sp>
      <p:sp>
        <p:nvSpPr>
          <p:cNvPr id="9" name="Rectangle 8">
            <a:extLst>
              <a:ext uri="{FF2B5EF4-FFF2-40B4-BE49-F238E27FC236}">
                <a16:creationId xmlns:a16="http://schemas.microsoft.com/office/drawing/2014/main" id="{9C9EB9D1-14EF-8CB4-5D66-915D1D663FA7}"/>
              </a:ext>
            </a:extLst>
          </p:cNvPr>
          <p:cNvSpPr/>
          <p:nvPr userDrawn="1"/>
        </p:nvSpPr>
        <p:spPr>
          <a:xfrm>
            <a:off x="5106101"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AU" sz="1200">
                <a:solidFill>
                  <a:schemeClr val="tx1"/>
                </a:solidFill>
                <a:latin typeface="+mj-lt"/>
                <a:cs typeface="Arial" panose="020B0604020202020204" pitchFamily="34" charset="0"/>
              </a:rPr>
              <a:t>Methodology</a:t>
            </a:r>
          </a:p>
        </p:txBody>
      </p:sp>
      <p:sp>
        <p:nvSpPr>
          <p:cNvPr id="10" name="Rectangle 9">
            <a:extLst>
              <a:ext uri="{FF2B5EF4-FFF2-40B4-BE49-F238E27FC236}">
                <a16:creationId xmlns:a16="http://schemas.microsoft.com/office/drawing/2014/main" id="{97FB1B00-60DD-AE89-42C0-D20DA9257E77}"/>
              </a:ext>
            </a:extLst>
          </p:cNvPr>
          <p:cNvSpPr/>
          <p:nvPr userDrawn="1"/>
        </p:nvSpPr>
        <p:spPr>
          <a:xfrm>
            <a:off x="74556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Results</a:t>
            </a:r>
          </a:p>
        </p:txBody>
      </p:sp>
      <p:sp>
        <p:nvSpPr>
          <p:cNvPr id="11" name="Rectangle 10">
            <a:extLst>
              <a:ext uri="{FF2B5EF4-FFF2-40B4-BE49-F238E27FC236}">
                <a16:creationId xmlns:a16="http://schemas.microsoft.com/office/drawing/2014/main" id="{8B1D390B-CE01-6D47-0B58-0D1BA5C82FA5}"/>
              </a:ext>
            </a:extLst>
          </p:cNvPr>
          <p:cNvSpPr/>
          <p:nvPr userDrawn="1"/>
        </p:nvSpPr>
        <p:spPr>
          <a:xfrm>
            <a:off x="9805100" y="68807"/>
            <a:ext cx="1979801" cy="29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solidFill>
                  <a:schemeClr val="bg1">
                    <a:lumMod val="85000"/>
                  </a:schemeClr>
                </a:solidFill>
                <a:latin typeface="+mj-lt"/>
                <a:cs typeface="Arial" panose="020B0604020202020204" pitchFamily="34" charset="0"/>
              </a:rPr>
              <a:t>Conclusion</a:t>
            </a:r>
          </a:p>
        </p:txBody>
      </p:sp>
      <p:sp>
        <p:nvSpPr>
          <p:cNvPr id="13" name="Rectangle 12">
            <a:extLst>
              <a:ext uri="{FF2B5EF4-FFF2-40B4-BE49-F238E27FC236}">
                <a16:creationId xmlns:a16="http://schemas.microsoft.com/office/drawing/2014/main" id="{023BB1E6-BF42-C8B4-4A21-11143FDD27D8}"/>
              </a:ext>
            </a:extLst>
          </p:cNvPr>
          <p:cNvSpPr/>
          <p:nvPr userDrawn="1"/>
        </p:nvSpPr>
        <p:spPr>
          <a:xfrm>
            <a:off x="2756601" y="2744"/>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5" name="Rectangle 14">
            <a:extLst>
              <a:ext uri="{FF2B5EF4-FFF2-40B4-BE49-F238E27FC236}">
                <a16:creationId xmlns:a16="http://schemas.microsoft.com/office/drawing/2014/main" id="{3E295B5C-8C45-B6D5-118C-D92163FD82D9}"/>
              </a:ext>
            </a:extLst>
          </p:cNvPr>
          <p:cNvSpPr/>
          <p:nvPr userDrawn="1"/>
        </p:nvSpPr>
        <p:spPr>
          <a:xfrm>
            <a:off x="5102139" y="2743"/>
            <a:ext cx="1979801"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AU" sz="1801"/>
          </a:p>
        </p:txBody>
      </p:sp>
      <p:sp>
        <p:nvSpPr>
          <p:cNvPr id="16" name="Rectangle 15">
            <a:extLst>
              <a:ext uri="{FF2B5EF4-FFF2-40B4-BE49-F238E27FC236}">
                <a16:creationId xmlns:a16="http://schemas.microsoft.com/office/drawing/2014/main" id="{C6503FAF-4D61-241B-6D38-A468ADF7204E}"/>
              </a:ext>
            </a:extLst>
          </p:cNvPr>
          <p:cNvSpPr/>
          <p:nvPr userDrawn="1"/>
        </p:nvSpPr>
        <p:spPr>
          <a:xfrm>
            <a:off x="7447676" y="2742"/>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
        <p:nvSpPr>
          <p:cNvPr id="17" name="Rectangle 16">
            <a:extLst>
              <a:ext uri="{FF2B5EF4-FFF2-40B4-BE49-F238E27FC236}">
                <a16:creationId xmlns:a16="http://schemas.microsoft.com/office/drawing/2014/main" id="{910F1C8B-5896-88A6-5EDA-164A77B5481A}"/>
              </a:ext>
            </a:extLst>
          </p:cNvPr>
          <p:cNvSpPr/>
          <p:nvPr userDrawn="1"/>
        </p:nvSpPr>
        <p:spPr>
          <a:xfrm>
            <a:off x="9793214" y="2741"/>
            <a:ext cx="1979801" cy="5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1"/>
          </a:p>
        </p:txBody>
      </p:sp>
    </p:spTree>
    <p:extLst>
      <p:ext uri="{BB962C8B-B14F-4D97-AF65-F5344CB8AC3E}">
        <p14:creationId xmlns:p14="http://schemas.microsoft.com/office/powerpoint/2010/main" val="4079992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BCE4D4F-8CCC-404C-840E-8A45E07645C2}"/>
              </a:ext>
            </a:extLst>
          </p:cNvPr>
          <p:cNvGraphicFramePr>
            <a:graphicFrameLocks noChangeAspect="1"/>
          </p:cNvGraphicFramePr>
          <p:nvPr userDrawn="1">
            <p:custDataLst>
              <p:tags r:id="rId28"/>
            </p:custDataLst>
            <p:extLst>
              <p:ext uri="{D42A27DB-BD31-4B8C-83A1-F6EECF244321}">
                <p14:modId xmlns:p14="http://schemas.microsoft.com/office/powerpoint/2010/main" val="105608378"/>
              </p:ext>
            </p:extLst>
          </p:nvPr>
        </p:nvGraphicFramePr>
        <p:xfrm>
          <a:off x="1588" y="1587"/>
          <a:ext cx="1589" cy="1588"/>
        </p:xfrm>
        <a:graphic>
          <a:graphicData uri="http://schemas.openxmlformats.org/presentationml/2006/ole">
            <mc:AlternateContent xmlns:mc="http://schemas.openxmlformats.org/markup-compatibility/2006">
              <mc:Choice xmlns:v="urn:schemas-microsoft-com:vml" Requires="v">
                <p:oleObj name="think-cell Slide" r:id="rId30" imgW="395" imgH="394" progId="TCLayout.ActiveDocument.1">
                  <p:embed/>
                </p:oleObj>
              </mc:Choice>
              <mc:Fallback>
                <p:oleObj name="think-cell Slide" r:id="rId30" imgW="395" imgH="394" progId="TCLayout.ActiveDocument.1">
                  <p:embed/>
                  <p:pic>
                    <p:nvPicPr>
                      <p:cNvPr id="5" name="Object 4" hidden="1">
                        <a:extLst>
                          <a:ext uri="{FF2B5EF4-FFF2-40B4-BE49-F238E27FC236}">
                            <a16:creationId xmlns:a16="http://schemas.microsoft.com/office/drawing/2014/main" id="{DBCE4D4F-8CCC-404C-840E-8A45E07645C2}"/>
                          </a:ext>
                        </a:extLst>
                      </p:cNvPr>
                      <p:cNvPicPr/>
                      <p:nvPr/>
                    </p:nvPicPr>
                    <p:blipFill>
                      <a:blip r:embed="rId31"/>
                      <a:stretch>
                        <a:fillRect/>
                      </a:stretch>
                    </p:blipFill>
                    <p:spPr>
                      <a:xfrm>
                        <a:off x="1588" y="1587"/>
                        <a:ext cx="1589"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4AAB9D-85C6-43AB-8696-D55AD6DDE24E}"/>
              </a:ext>
            </a:extLst>
          </p:cNvPr>
          <p:cNvSpPr/>
          <p:nvPr userDrawn="1">
            <p:custDataLst>
              <p:tags r:id="rId29"/>
            </p:custDataLst>
          </p:nvPr>
        </p:nvSpPr>
        <p:spPr>
          <a:xfrm>
            <a:off x="0" y="1"/>
            <a:ext cx="158812" cy="158713"/>
          </a:xfrm>
          <a:prstGeom prst="rect">
            <a:avLst/>
          </a:prstGeom>
          <a:solidFill>
            <a:schemeClr val="accent2"/>
          </a:soli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none" lIns="0" tIns="0" rIns="0" bIns="0" numCol="1" spcCol="0" rtlCol="0" anchor="ctr" anchorCtr="0">
            <a:noAutofit/>
          </a:bodyPr>
          <a:lstStyle/>
          <a:p>
            <a:pPr marL="0" lvl="0" indent="0" algn="ctr"/>
            <a:endParaRPr lang="en-US" sz="3598" b="1" i="0" baseline="0">
              <a:solidFill>
                <a:schemeClr val="bg1"/>
              </a:solidFill>
              <a:latin typeface="Graphik" panose="020B0503030202060203" pitchFamily="34" charset="0"/>
              <a:cs typeface="Arial" panose="020B0604020202020204" pitchFamily="34" charset="0"/>
              <a:sym typeface="Graphik" panose="020B0503030202060203" pitchFamily="34" charset="0"/>
            </a:endParaRPr>
          </a:p>
        </p:txBody>
      </p:sp>
      <p:sp>
        <p:nvSpPr>
          <p:cNvPr id="8" name="Slide Number Placeholder 9">
            <a:extLst>
              <a:ext uri="{FF2B5EF4-FFF2-40B4-BE49-F238E27FC236}">
                <a16:creationId xmlns:a16="http://schemas.microsoft.com/office/drawing/2014/main" id="{E029236F-8D4F-46BA-A33A-11E2F113A78C}"/>
              </a:ext>
            </a:extLst>
          </p:cNvPr>
          <p:cNvSpPr>
            <a:spLocks noGrp="1"/>
          </p:cNvSpPr>
          <p:nvPr>
            <p:ph type="sldNum" sz="quarter" idx="4"/>
          </p:nvPr>
        </p:nvSpPr>
        <p:spPr>
          <a:xfrm flipH="1">
            <a:off x="10946922" y="6401006"/>
            <a:ext cx="561476" cy="273402"/>
          </a:xfrm>
          <a:prstGeom prst="rect">
            <a:avLst/>
          </a:prstGeom>
        </p:spPr>
        <p:txBody>
          <a:bodyPr tIns="0" bIns="0" anchor="b"/>
          <a:lstStyle>
            <a:lvl1pPr algn="l">
              <a:defRPr sz="1001" b="0">
                <a:solidFill>
                  <a:schemeClr val="tx1"/>
                </a:solidFill>
                <a:latin typeface="+mj-lt"/>
              </a:defRPr>
            </a:lvl1pPr>
          </a:lstStyle>
          <a:p>
            <a:fld id="{4F9AC08D-23A9-440E-BCB9-AA1E9877CC38}" type="slidenum">
              <a:rPr lang="en-US" smtClean="0"/>
              <a:pPr/>
              <a:t>‹#›</a:t>
            </a:fld>
            <a:endParaRPr lang="en-US"/>
          </a:p>
        </p:txBody>
      </p:sp>
      <p:sp>
        <p:nvSpPr>
          <p:cNvPr id="10" name="Footer Placeholder 6">
            <a:extLst>
              <a:ext uri="{FF2B5EF4-FFF2-40B4-BE49-F238E27FC236}">
                <a16:creationId xmlns:a16="http://schemas.microsoft.com/office/drawing/2014/main" id="{37E62055-3E0F-4EBB-A962-F9600119E4DA}"/>
              </a:ext>
            </a:extLst>
          </p:cNvPr>
          <p:cNvSpPr>
            <a:spLocks noGrp="1"/>
          </p:cNvSpPr>
          <p:nvPr>
            <p:ph type="ftr" sz="quarter" idx="3"/>
          </p:nvPr>
        </p:nvSpPr>
        <p:spPr>
          <a:xfrm>
            <a:off x="355739" y="6402651"/>
            <a:ext cx="3733634" cy="270112"/>
          </a:xfrm>
          <a:prstGeom prst="rect">
            <a:avLst/>
          </a:prstGeom>
        </p:spPr>
        <p:txBody>
          <a:bodyPr tIns="0" bIns="0" anchor="ctr"/>
          <a:lstStyle>
            <a:lvl1pPr algn="l">
              <a:defRPr sz="800">
                <a:solidFill>
                  <a:schemeClr val="tx1">
                    <a:alpha val="50000"/>
                  </a:schemeClr>
                </a:solidFill>
                <a:latin typeface="+mn-lt"/>
              </a:defRPr>
            </a:lvl1pPr>
          </a:lstStyle>
          <a:p>
            <a:r>
              <a:rPr lang="en-GB"/>
              <a:t>Source:</a:t>
            </a:r>
          </a:p>
        </p:txBody>
      </p:sp>
      <p:pic>
        <p:nvPicPr>
          <p:cNvPr id="9" name="Picture 8" descr="Logo&#10;&#10;Description automatically generated">
            <a:extLst>
              <a:ext uri="{FF2B5EF4-FFF2-40B4-BE49-F238E27FC236}">
                <a16:creationId xmlns:a16="http://schemas.microsoft.com/office/drawing/2014/main" id="{A66CE9E3-35BA-4A0B-8098-8A65954FE472}"/>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11478897" y="6393635"/>
            <a:ext cx="350924" cy="288147"/>
          </a:xfrm>
          <a:prstGeom prst="rect">
            <a:avLst/>
          </a:prstGeom>
        </p:spPr>
      </p:pic>
    </p:spTree>
    <p:extLst>
      <p:ext uri="{BB962C8B-B14F-4D97-AF65-F5344CB8AC3E}">
        <p14:creationId xmlns:p14="http://schemas.microsoft.com/office/powerpoint/2010/main" val="417098438"/>
      </p:ext>
    </p:extLst>
  </p:cSld>
  <p:clrMap bg1="lt1" tx1="dk1" bg2="lt2" tx2="dk2" accent1="accent1" accent2="accent2" accent3="accent3" accent4="accent4" accent5="accent5" accent6="accent6" hlink="hlink" folHlink="folHlink"/>
  <p:sldLayoutIdLst>
    <p:sldLayoutId id="2147483713" r:id="rId1"/>
    <p:sldLayoutId id="2147483720" r:id="rId2"/>
    <p:sldLayoutId id="2147483721" r:id="rId3"/>
    <p:sldLayoutId id="2147483722" r:id="rId4"/>
    <p:sldLayoutId id="2147483726" r:id="rId5"/>
    <p:sldLayoutId id="2147483740" r:id="rId6"/>
    <p:sldLayoutId id="2147483725" r:id="rId7"/>
    <p:sldLayoutId id="2147483727" r:id="rId8"/>
    <p:sldLayoutId id="2147483728" r:id="rId9"/>
    <p:sldLayoutId id="2147483729" r:id="rId10"/>
    <p:sldLayoutId id="2147483730" r:id="rId11"/>
    <p:sldLayoutId id="2147483739" r:id="rId12"/>
    <p:sldLayoutId id="2147483735" r:id="rId13"/>
    <p:sldLayoutId id="2147483736" r:id="rId14"/>
    <p:sldLayoutId id="2147483737" r:id="rId15"/>
    <p:sldLayoutId id="2147483738" r:id="rId16"/>
    <p:sldLayoutId id="2147483731" r:id="rId17"/>
    <p:sldLayoutId id="2147483732" r:id="rId18"/>
    <p:sldLayoutId id="2147483733" r:id="rId19"/>
    <p:sldLayoutId id="2147483734" r:id="rId20"/>
    <p:sldLayoutId id="2147483710" r:id="rId21"/>
    <p:sldLayoutId id="2147483719" r:id="rId22"/>
    <p:sldLayoutId id="2147483706" r:id="rId23"/>
    <p:sldLayoutId id="2147483712" r:id="rId24"/>
    <p:sldLayoutId id="2147483707" r:id="rId25"/>
    <p:sldLayoutId id="2147483708" r:id="rId26"/>
  </p:sldLayoutIdLst>
  <p:hf hdr="0" ftr="0" dt="0"/>
  <p:txStyles>
    <p:titleStyle>
      <a:lvl1pPr algn="l" rtl="0" eaLnBrk="1" fontAlgn="base" hangingPunct="1">
        <a:lnSpc>
          <a:spcPct val="80000"/>
        </a:lnSpc>
        <a:spcBef>
          <a:spcPct val="0"/>
        </a:spcBef>
        <a:spcAft>
          <a:spcPct val="0"/>
        </a:spcAft>
        <a:buFont typeface="Arial" charset="0"/>
        <a:defRPr lang="en-AU" sz="2800" b="1" i="0" kern="1200" cap="none" spc="-149" baseline="0" dirty="0" smtClean="0">
          <a:solidFill>
            <a:schemeClr val="tx1"/>
          </a:solidFill>
          <a:latin typeface="+mj-lt"/>
          <a:ea typeface="Roboto Black" panose="02000000000000000000" pitchFamily="2" charset="0"/>
          <a:cs typeface="Arial" panose="020B0604020202020204" pitchFamily="34" charset="0"/>
        </a:defRPr>
      </a:lvl1pPr>
      <a:lvl2pPr algn="l" rtl="0" eaLnBrk="1" fontAlgn="base" hangingPunct="1">
        <a:lnSpc>
          <a:spcPts val="3465"/>
        </a:lnSpc>
        <a:spcBef>
          <a:spcPct val="0"/>
        </a:spcBef>
        <a:spcAft>
          <a:spcPct val="0"/>
        </a:spcAft>
        <a:buFont typeface="Arial" charset="0"/>
        <a:defRPr sz="3198">
          <a:solidFill>
            <a:schemeClr val="tx1"/>
          </a:solidFill>
          <a:latin typeface="Arial" pitchFamily="-105" charset="-52"/>
          <a:ea typeface="Arial" pitchFamily="-105" charset="-52"/>
          <a:cs typeface="Arial" pitchFamily="-105" charset="-52"/>
        </a:defRPr>
      </a:lvl2pPr>
      <a:lvl3pPr algn="l" rtl="0" eaLnBrk="1" fontAlgn="base" hangingPunct="1">
        <a:lnSpc>
          <a:spcPts val="3465"/>
        </a:lnSpc>
        <a:spcBef>
          <a:spcPct val="0"/>
        </a:spcBef>
        <a:spcAft>
          <a:spcPct val="0"/>
        </a:spcAft>
        <a:buFont typeface="Arial" charset="0"/>
        <a:defRPr sz="3198">
          <a:solidFill>
            <a:schemeClr val="tx1"/>
          </a:solidFill>
          <a:latin typeface="Arial" pitchFamily="-105" charset="-52"/>
          <a:ea typeface="Arial" pitchFamily="-105" charset="-52"/>
          <a:cs typeface="Arial" pitchFamily="-105" charset="-52"/>
        </a:defRPr>
      </a:lvl3pPr>
      <a:lvl4pPr algn="l" rtl="0" eaLnBrk="1" fontAlgn="base" hangingPunct="1">
        <a:lnSpc>
          <a:spcPts val="3465"/>
        </a:lnSpc>
        <a:spcBef>
          <a:spcPct val="0"/>
        </a:spcBef>
        <a:spcAft>
          <a:spcPct val="0"/>
        </a:spcAft>
        <a:buFont typeface="Arial" charset="0"/>
        <a:defRPr sz="3198">
          <a:solidFill>
            <a:schemeClr val="tx1"/>
          </a:solidFill>
          <a:latin typeface="Arial" pitchFamily="-105" charset="-52"/>
          <a:ea typeface="Arial" pitchFamily="-105" charset="-52"/>
          <a:cs typeface="Arial" pitchFamily="-105" charset="-52"/>
        </a:defRPr>
      </a:lvl4pPr>
      <a:lvl5pPr algn="l" rtl="0" eaLnBrk="1" fontAlgn="base" hangingPunct="1">
        <a:lnSpc>
          <a:spcPts val="3465"/>
        </a:lnSpc>
        <a:spcBef>
          <a:spcPct val="0"/>
        </a:spcBef>
        <a:spcAft>
          <a:spcPct val="0"/>
        </a:spcAft>
        <a:buFont typeface="Arial" charset="0"/>
        <a:defRPr sz="3198">
          <a:solidFill>
            <a:schemeClr val="tx1"/>
          </a:solidFill>
          <a:latin typeface="Arial" pitchFamily="-105" charset="-52"/>
          <a:ea typeface="Arial" pitchFamily="-105" charset="-52"/>
          <a:cs typeface="Arial" pitchFamily="-105" charset="-52"/>
        </a:defRPr>
      </a:lvl5pPr>
      <a:lvl6pPr marL="609329"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6pPr>
      <a:lvl7pPr marL="1218657"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7pPr>
      <a:lvl8pPr marL="1827986"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8pPr>
      <a:lvl9pPr marL="2437314"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9pPr>
    </p:titleStyle>
    <p:bodyStyle>
      <a:lvl1pPr marL="0" indent="0" algn="l" rtl="0" eaLnBrk="1" fontAlgn="base" hangingPunct="1">
        <a:lnSpc>
          <a:spcPct val="100000"/>
        </a:lnSpc>
        <a:spcBef>
          <a:spcPts val="601"/>
        </a:spcBef>
        <a:spcAft>
          <a:spcPct val="0"/>
        </a:spcAft>
        <a:buFont typeface="Arial" pitchFamily="34" charset="0"/>
        <a:buNone/>
        <a:defRPr sz="1801" b="0" i="0" kern="1200">
          <a:solidFill>
            <a:schemeClr val="tx1"/>
          </a:solidFill>
          <a:latin typeface="+mn-lt"/>
          <a:ea typeface="Roboto" panose="02000000000000000000" pitchFamily="2" charset="0"/>
          <a:cs typeface="Arial" panose="020B0604020202020204" pitchFamily="34" charset="0"/>
        </a:defRPr>
      </a:lvl1pPr>
      <a:lvl2pPr marL="215960" indent="-215960" algn="l" rtl="0" eaLnBrk="1" fontAlgn="base" hangingPunct="1">
        <a:lnSpc>
          <a:spcPct val="100000"/>
        </a:lnSpc>
        <a:spcBef>
          <a:spcPts val="601"/>
        </a:spcBef>
        <a:spcAft>
          <a:spcPct val="0"/>
        </a:spcAft>
        <a:buFont typeface="Arial" pitchFamily="34" charset="0"/>
        <a:buChar char="•"/>
        <a:defRPr sz="1801" b="0" i="0" kern="1200">
          <a:solidFill>
            <a:schemeClr val="tx1"/>
          </a:solidFill>
          <a:latin typeface="+mn-lt"/>
          <a:ea typeface="Roboto" panose="02000000000000000000" pitchFamily="2" charset="0"/>
          <a:cs typeface="Arial" panose="020B0604020202020204" pitchFamily="34" charset="0"/>
        </a:defRPr>
      </a:lvl2pPr>
      <a:lvl3pPr marL="431920" indent="-215960" algn="l" rtl="0" eaLnBrk="1" fontAlgn="base" hangingPunct="1">
        <a:lnSpc>
          <a:spcPct val="100000"/>
        </a:lnSpc>
        <a:spcBef>
          <a:spcPts val="601"/>
        </a:spcBef>
        <a:spcAft>
          <a:spcPct val="0"/>
        </a:spcAft>
        <a:buFont typeface="Arial" pitchFamily="34" charset="0"/>
        <a:buChar char="‒"/>
        <a:tabLst/>
        <a:defRPr sz="1801" b="0" i="0" kern="1200">
          <a:solidFill>
            <a:schemeClr val="tx1"/>
          </a:solidFill>
          <a:latin typeface="+mn-lt"/>
          <a:ea typeface="Roboto" panose="02000000000000000000" pitchFamily="2" charset="0"/>
          <a:cs typeface="Arial" panose="020B0604020202020204" pitchFamily="34" charset="0"/>
        </a:defRPr>
      </a:lvl3pPr>
      <a:lvl4pPr marL="611885" indent="-215960" algn="l" rtl="0" eaLnBrk="1" fontAlgn="base" hangingPunct="1">
        <a:lnSpc>
          <a:spcPct val="100000"/>
        </a:lnSpc>
        <a:spcBef>
          <a:spcPts val="601"/>
        </a:spcBef>
        <a:spcAft>
          <a:spcPct val="0"/>
        </a:spcAft>
        <a:buFont typeface="Arial" pitchFamily="34" charset="0"/>
        <a:buChar char="•"/>
        <a:defRPr sz="1801" b="0" i="0" kern="1200">
          <a:solidFill>
            <a:schemeClr val="tx1"/>
          </a:solidFill>
          <a:latin typeface="+mn-lt"/>
          <a:ea typeface="Roboto" panose="02000000000000000000" pitchFamily="2" charset="0"/>
          <a:cs typeface="Arial" panose="020B0604020202020204" pitchFamily="34" charset="0"/>
        </a:defRPr>
      </a:lvl4pPr>
      <a:lvl5pPr marL="863838" indent="-215960" algn="l" rtl="0" eaLnBrk="1" fontAlgn="base" hangingPunct="1">
        <a:lnSpc>
          <a:spcPct val="100000"/>
        </a:lnSpc>
        <a:spcBef>
          <a:spcPts val="601"/>
        </a:spcBef>
        <a:spcAft>
          <a:spcPct val="0"/>
        </a:spcAft>
        <a:buFont typeface="Arial" pitchFamily="34" charset="0"/>
        <a:buChar char="‒"/>
        <a:defRPr sz="1801" b="0" i="0" kern="1200">
          <a:solidFill>
            <a:schemeClr val="tx1"/>
          </a:solidFill>
          <a:latin typeface="+mn-lt"/>
          <a:ea typeface="Roboto" panose="02000000000000000000" pitchFamily="2" charset="0"/>
          <a:cs typeface="Arial" panose="020B0604020202020204" pitchFamily="34" charset="0"/>
        </a:defRPr>
      </a:lvl5pPr>
      <a:lvl6pPr marL="3351304" indent="-304665" algn="l" defTabSz="1218657"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634" indent="-304665" algn="l" defTabSz="1218657"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63" indent="-304665" algn="l" defTabSz="1218657"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90" indent="-304665" algn="l" defTabSz="1218657"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657" rtl="0" eaLnBrk="1" latinLnBrk="0" hangingPunct="1">
        <a:defRPr sz="2400" kern="1200">
          <a:solidFill>
            <a:schemeClr val="tx1"/>
          </a:solidFill>
          <a:latin typeface="+mn-lt"/>
          <a:ea typeface="+mn-ea"/>
          <a:cs typeface="+mn-cs"/>
        </a:defRPr>
      </a:lvl1pPr>
      <a:lvl2pPr marL="609329" algn="l" defTabSz="1218657" rtl="0" eaLnBrk="1" latinLnBrk="0" hangingPunct="1">
        <a:defRPr sz="2400" kern="1200">
          <a:solidFill>
            <a:schemeClr val="tx1"/>
          </a:solidFill>
          <a:latin typeface="+mn-lt"/>
          <a:ea typeface="+mn-ea"/>
          <a:cs typeface="+mn-cs"/>
        </a:defRPr>
      </a:lvl2pPr>
      <a:lvl3pPr marL="1218657" algn="l" defTabSz="1218657" rtl="0" eaLnBrk="1" latinLnBrk="0" hangingPunct="1">
        <a:defRPr sz="2400" kern="1200">
          <a:solidFill>
            <a:schemeClr val="tx1"/>
          </a:solidFill>
          <a:latin typeface="+mn-lt"/>
          <a:ea typeface="+mn-ea"/>
          <a:cs typeface="+mn-cs"/>
        </a:defRPr>
      </a:lvl3pPr>
      <a:lvl4pPr marL="1827986" algn="l" defTabSz="1218657" rtl="0" eaLnBrk="1" latinLnBrk="0" hangingPunct="1">
        <a:defRPr sz="2400" kern="1200">
          <a:solidFill>
            <a:schemeClr val="tx1"/>
          </a:solidFill>
          <a:latin typeface="+mn-lt"/>
          <a:ea typeface="+mn-ea"/>
          <a:cs typeface="+mn-cs"/>
        </a:defRPr>
      </a:lvl4pPr>
      <a:lvl5pPr marL="2437314" algn="l" defTabSz="1218657" rtl="0" eaLnBrk="1" latinLnBrk="0" hangingPunct="1">
        <a:defRPr sz="2400" kern="1200">
          <a:solidFill>
            <a:schemeClr val="tx1"/>
          </a:solidFill>
          <a:latin typeface="+mn-lt"/>
          <a:ea typeface="+mn-ea"/>
          <a:cs typeface="+mn-cs"/>
        </a:defRPr>
      </a:lvl5pPr>
      <a:lvl6pPr marL="3046643" algn="l" defTabSz="1218657" rtl="0" eaLnBrk="1" latinLnBrk="0" hangingPunct="1">
        <a:defRPr sz="2400" kern="1200">
          <a:solidFill>
            <a:schemeClr val="tx1"/>
          </a:solidFill>
          <a:latin typeface="+mn-lt"/>
          <a:ea typeface="+mn-ea"/>
          <a:cs typeface="+mn-cs"/>
        </a:defRPr>
      </a:lvl6pPr>
      <a:lvl7pPr marL="3655971" algn="l" defTabSz="1218657" rtl="0" eaLnBrk="1" latinLnBrk="0" hangingPunct="1">
        <a:defRPr sz="2400" kern="1200">
          <a:solidFill>
            <a:schemeClr val="tx1"/>
          </a:solidFill>
          <a:latin typeface="+mn-lt"/>
          <a:ea typeface="+mn-ea"/>
          <a:cs typeface="+mn-cs"/>
        </a:defRPr>
      </a:lvl7pPr>
      <a:lvl8pPr marL="4265298" algn="l" defTabSz="1218657" rtl="0" eaLnBrk="1" latinLnBrk="0" hangingPunct="1">
        <a:defRPr sz="2400" kern="1200">
          <a:solidFill>
            <a:schemeClr val="tx1"/>
          </a:solidFill>
          <a:latin typeface="+mn-lt"/>
          <a:ea typeface="+mn-ea"/>
          <a:cs typeface="+mn-cs"/>
        </a:defRPr>
      </a:lvl8pPr>
      <a:lvl9pPr marL="4874626" algn="l" defTabSz="121865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19" userDrawn="1">
          <p15:clr>
            <a:srgbClr val="F26B43"/>
          </p15:clr>
        </p15:guide>
        <p15:guide id="2" pos="226" userDrawn="1">
          <p15:clr>
            <a:srgbClr val="F26B43"/>
          </p15:clr>
        </p15:guide>
        <p15:guide id="3" pos="7452" userDrawn="1">
          <p15:clr>
            <a:srgbClr val="F26B43"/>
          </p15:clr>
        </p15:guide>
        <p15:guide id="4" pos="1276" userDrawn="1">
          <p15:clr>
            <a:srgbClr val="F26B43"/>
          </p15:clr>
        </p15:guide>
        <p15:guide id="5" pos="1460" userDrawn="1">
          <p15:clr>
            <a:srgbClr val="F26B43"/>
          </p15:clr>
        </p15:guide>
        <p15:guide id="6" pos="2514" userDrawn="1">
          <p15:clr>
            <a:srgbClr val="F26B43"/>
          </p15:clr>
        </p15:guide>
        <p15:guide id="7" pos="2697" userDrawn="1">
          <p15:clr>
            <a:srgbClr val="F26B43"/>
          </p15:clr>
        </p15:guide>
        <p15:guide id="8" pos="3929" userDrawn="1">
          <p15:clr>
            <a:srgbClr val="F26B43"/>
          </p15:clr>
        </p15:guide>
        <p15:guide id="9" pos="3748" userDrawn="1">
          <p15:clr>
            <a:srgbClr val="F26B43"/>
          </p15:clr>
        </p15:guide>
        <p15:guide id="10" pos="4981" userDrawn="1">
          <p15:clr>
            <a:srgbClr val="F26B43"/>
          </p15:clr>
        </p15:guide>
        <p15:guide id="11" pos="5163" userDrawn="1">
          <p15:clr>
            <a:srgbClr val="F26B43"/>
          </p15:clr>
        </p15:guide>
        <p15:guide id="12" pos="6219" userDrawn="1">
          <p15:clr>
            <a:srgbClr val="F26B43"/>
          </p15:clr>
        </p15:guide>
        <p15:guide id="13" pos="6398" userDrawn="1">
          <p15:clr>
            <a:srgbClr val="F26B43"/>
          </p15:clr>
        </p15:guide>
        <p15:guide id="14" orient="horz" pos="807" userDrawn="1">
          <p15:clr>
            <a:srgbClr val="F26B43"/>
          </p15:clr>
        </p15:guide>
        <p15:guide id="15" orient="horz" pos="876" userDrawn="1">
          <p15:clr>
            <a:srgbClr val="F26B43"/>
          </p15:clr>
        </p15:guide>
        <p15:guide id="16" orient="horz" pos="4031" userDrawn="1">
          <p15:clr>
            <a:srgbClr val="F26B43"/>
          </p15:clr>
        </p15:guide>
        <p15:guide id="17" orient="horz" pos="597" userDrawn="1">
          <p15:clr>
            <a:srgbClr val="F26B43"/>
          </p15:clr>
        </p15:guide>
        <p15:guide id="18" orient="horz" pos="2435" userDrawn="1">
          <p15:clr>
            <a:srgbClr val="F26B43"/>
          </p15:clr>
        </p15:guide>
        <p15:guide id="19" orient="horz" pos="3756" userDrawn="1">
          <p15:clr>
            <a:srgbClr val="F26B43"/>
          </p15:clr>
        </p15:guide>
        <p15:guide id="20" orient="horz" pos="419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4.xml"/><Relationship Id="rId1" Type="http://schemas.openxmlformats.org/officeDocument/2006/relationships/tags" Target="../tags/tag28.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40.svg"/><Relationship Id="rId2" Type="http://schemas.openxmlformats.org/officeDocument/2006/relationships/slideLayout" Target="../slideLayouts/slideLayout22.xml"/><Relationship Id="rId1" Type="http://schemas.openxmlformats.org/officeDocument/2006/relationships/tags" Target="../tags/tag37.xml"/><Relationship Id="rId6" Type="http://schemas.openxmlformats.org/officeDocument/2006/relationships/image" Target="../media/image8.svg"/><Relationship Id="rId11" Type="http://schemas.openxmlformats.org/officeDocument/2006/relationships/image" Target="../media/image39.png"/><Relationship Id="rId5" Type="http://schemas.openxmlformats.org/officeDocument/2006/relationships/image" Target="../media/image7.png"/><Relationship Id="rId10" Type="http://schemas.openxmlformats.org/officeDocument/2006/relationships/image" Target="../media/image38.svg"/><Relationship Id="rId4" Type="http://schemas.openxmlformats.org/officeDocument/2006/relationships/image" Target="../media/image1.emf"/><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2" Type="http://schemas.openxmlformats.org/officeDocument/2006/relationships/slideLayout" Target="../slideLayouts/slideLayout22.xml"/><Relationship Id="rId1" Type="http://schemas.openxmlformats.org/officeDocument/2006/relationships/tags" Target="../tags/tag38.xml"/><Relationship Id="rId6" Type="http://schemas.openxmlformats.org/officeDocument/2006/relationships/image" Target="../media/image8.svg"/><Relationship Id="rId11" Type="http://schemas.openxmlformats.org/officeDocument/2006/relationships/image" Target="../media/image43.svg"/><Relationship Id="rId5" Type="http://schemas.openxmlformats.org/officeDocument/2006/relationships/image" Target="../media/image7.png"/><Relationship Id="rId10" Type="http://schemas.openxmlformats.org/officeDocument/2006/relationships/image" Target="../media/image42.png"/><Relationship Id="rId4" Type="http://schemas.openxmlformats.org/officeDocument/2006/relationships/image" Target="../media/image1.emf"/><Relationship Id="rId9"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47.svg"/><Relationship Id="rId2" Type="http://schemas.openxmlformats.org/officeDocument/2006/relationships/slideLayout" Target="../slideLayouts/slideLayout22.xml"/><Relationship Id="rId1" Type="http://schemas.openxmlformats.org/officeDocument/2006/relationships/tags" Target="../tags/tag39.xml"/><Relationship Id="rId6" Type="http://schemas.openxmlformats.org/officeDocument/2006/relationships/image" Target="../media/image8.svg"/><Relationship Id="rId11" Type="http://schemas.openxmlformats.org/officeDocument/2006/relationships/image" Target="../media/image46.png"/><Relationship Id="rId5" Type="http://schemas.openxmlformats.org/officeDocument/2006/relationships/image" Target="../media/image7.png"/><Relationship Id="rId10" Type="http://schemas.openxmlformats.org/officeDocument/2006/relationships/image" Target="../media/image45.svg"/><Relationship Id="rId4" Type="http://schemas.openxmlformats.org/officeDocument/2006/relationships/image" Target="../media/image1.emf"/><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2" Type="http://schemas.openxmlformats.org/officeDocument/2006/relationships/slideLayout" Target="../slideLayouts/slideLayout22.xml"/><Relationship Id="rId1" Type="http://schemas.openxmlformats.org/officeDocument/2006/relationships/tags" Target="../tags/tag40.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2" Type="http://schemas.openxmlformats.org/officeDocument/2006/relationships/slideLayout" Target="../slideLayouts/slideLayout22.xml"/><Relationship Id="rId1" Type="http://schemas.openxmlformats.org/officeDocument/2006/relationships/tags" Target="../tags/tag29.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slideLayout" Target="../slideLayouts/slideLayout22.xml"/><Relationship Id="rId1" Type="http://schemas.openxmlformats.org/officeDocument/2006/relationships/tags" Target="../tags/tag30.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1.emf"/><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2" Type="http://schemas.openxmlformats.org/officeDocument/2006/relationships/slideLayout" Target="../slideLayouts/slideLayout22.xml"/><Relationship Id="rId1" Type="http://schemas.openxmlformats.org/officeDocument/2006/relationships/tags" Target="../tags/tag31.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6.png"/><Relationship Id="rId4" Type="http://schemas.openxmlformats.org/officeDocument/2006/relationships/image" Target="../media/image1.emf"/><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20.svg"/><Relationship Id="rId2" Type="http://schemas.openxmlformats.org/officeDocument/2006/relationships/slideLayout" Target="../slideLayouts/slideLayout22.xml"/><Relationship Id="rId1" Type="http://schemas.openxmlformats.org/officeDocument/2006/relationships/tags" Target="../tags/tag32.xml"/><Relationship Id="rId6" Type="http://schemas.openxmlformats.org/officeDocument/2006/relationships/image" Target="../media/image8.svg"/><Relationship Id="rId11" Type="http://schemas.openxmlformats.org/officeDocument/2006/relationships/image" Target="../media/image19.png"/><Relationship Id="rId5" Type="http://schemas.openxmlformats.org/officeDocument/2006/relationships/image" Target="../media/image7.png"/><Relationship Id="rId10" Type="http://schemas.openxmlformats.org/officeDocument/2006/relationships/image" Target="../media/image18.svg"/><Relationship Id="rId4" Type="http://schemas.openxmlformats.org/officeDocument/2006/relationships/image" Target="../media/image1.emf"/><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24.svg"/><Relationship Id="rId2" Type="http://schemas.openxmlformats.org/officeDocument/2006/relationships/slideLayout" Target="../slideLayouts/slideLayout22.xml"/><Relationship Id="rId1" Type="http://schemas.openxmlformats.org/officeDocument/2006/relationships/tags" Target="../tags/tag33.xml"/><Relationship Id="rId6" Type="http://schemas.openxmlformats.org/officeDocument/2006/relationships/image" Target="../media/image8.svg"/><Relationship Id="rId11" Type="http://schemas.openxmlformats.org/officeDocument/2006/relationships/image" Target="../media/image23.png"/><Relationship Id="rId5" Type="http://schemas.openxmlformats.org/officeDocument/2006/relationships/image" Target="../media/image7.png"/><Relationship Id="rId10" Type="http://schemas.openxmlformats.org/officeDocument/2006/relationships/image" Target="../media/image22.svg"/><Relationship Id="rId4" Type="http://schemas.openxmlformats.org/officeDocument/2006/relationships/image" Target="../media/image1.emf"/><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28.svg"/><Relationship Id="rId2" Type="http://schemas.openxmlformats.org/officeDocument/2006/relationships/slideLayout" Target="../slideLayouts/slideLayout22.xml"/><Relationship Id="rId1" Type="http://schemas.openxmlformats.org/officeDocument/2006/relationships/tags" Target="../tags/tag34.xml"/><Relationship Id="rId6" Type="http://schemas.openxmlformats.org/officeDocument/2006/relationships/image" Target="../media/image8.svg"/><Relationship Id="rId11" Type="http://schemas.openxmlformats.org/officeDocument/2006/relationships/image" Target="../media/image27.png"/><Relationship Id="rId5" Type="http://schemas.openxmlformats.org/officeDocument/2006/relationships/image" Target="../media/image7.png"/><Relationship Id="rId10" Type="http://schemas.openxmlformats.org/officeDocument/2006/relationships/image" Target="../media/image26.svg"/><Relationship Id="rId4" Type="http://schemas.openxmlformats.org/officeDocument/2006/relationships/image" Target="../media/image1.emf"/><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32.svg"/><Relationship Id="rId2" Type="http://schemas.openxmlformats.org/officeDocument/2006/relationships/slideLayout" Target="../slideLayouts/slideLayout22.xml"/><Relationship Id="rId1" Type="http://schemas.openxmlformats.org/officeDocument/2006/relationships/tags" Target="../tags/tag35.xml"/><Relationship Id="rId6" Type="http://schemas.openxmlformats.org/officeDocument/2006/relationships/image" Target="../media/image8.svg"/><Relationship Id="rId11" Type="http://schemas.openxmlformats.org/officeDocument/2006/relationships/image" Target="../media/image31.png"/><Relationship Id="rId5" Type="http://schemas.openxmlformats.org/officeDocument/2006/relationships/image" Target="../media/image7.png"/><Relationship Id="rId10" Type="http://schemas.openxmlformats.org/officeDocument/2006/relationships/image" Target="../media/image30.svg"/><Relationship Id="rId4" Type="http://schemas.openxmlformats.org/officeDocument/2006/relationships/image" Target="../media/image1.emf"/><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12" Type="http://schemas.openxmlformats.org/officeDocument/2006/relationships/image" Target="../media/image36.svg"/><Relationship Id="rId2" Type="http://schemas.openxmlformats.org/officeDocument/2006/relationships/slideLayout" Target="../slideLayouts/slideLayout22.xml"/><Relationship Id="rId1" Type="http://schemas.openxmlformats.org/officeDocument/2006/relationships/tags" Target="../tags/tag36.xml"/><Relationship Id="rId6" Type="http://schemas.openxmlformats.org/officeDocument/2006/relationships/image" Target="../media/image8.svg"/><Relationship Id="rId11" Type="http://schemas.openxmlformats.org/officeDocument/2006/relationships/image" Target="../media/image35.png"/><Relationship Id="rId5" Type="http://schemas.openxmlformats.org/officeDocument/2006/relationships/image" Target="../media/image7.png"/><Relationship Id="rId10" Type="http://schemas.openxmlformats.org/officeDocument/2006/relationships/image" Target="../media/image34.svg"/><Relationship Id="rId4" Type="http://schemas.openxmlformats.org/officeDocument/2006/relationships/image" Target="../media/image1.emf"/><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F54"/>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507B959-9E35-3EC1-53CB-968CEE0AEF70}"/>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Object 5" hidden="1">
                        <a:extLst>
                          <a:ext uri="{FF2B5EF4-FFF2-40B4-BE49-F238E27FC236}">
                            <a16:creationId xmlns:a16="http://schemas.microsoft.com/office/drawing/2014/main" id="{5507B959-9E35-3EC1-53CB-968CEE0AEF70}"/>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36DFE691-484D-0A62-B4FF-81300FDD9C7F}"/>
              </a:ext>
            </a:extLst>
          </p:cNvPr>
          <p:cNvSpPr>
            <a:spLocks noGrp="1"/>
          </p:cNvSpPr>
          <p:nvPr>
            <p:ph type="ctrTitle"/>
          </p:nvPr>
        </p:nvSpPr>
        <p:spPr/>
        <p:txBody>
          <a:bodyPr/>
          <a:lstStyle/>
          <a:p>
            <a:r>
              <a:rPr lang="en-AU" dirty="0"/>
              <a:t>Consolidated fiscal report</a:t>
            </a:r>
          </a:p>
        </p:txBody>
      </p:sp>
      <p:sp>
        <p:nvSpPr>
          <p:cNvPr id="9" name="Text Placeholder 8">
            <a:extLst>
              <a:ext uri="{FF2B5EF4-FFF2-40B4-BE49-F238E27FC236}">
                <a16:creationId xmlns:a16="http://schemas.microsoft.com/office/drawing/2014/main" id="{C7F4955A-2927-2A7F-F09E-0AAD319A92DD}"/>
              </a:ext>
            </a:extLst>
          </p:cNvPr>
          <p:cNvSpPr>
            <a:spLocks noGrp="1"/>
          </p:cNvSpPr>
          <p:nvPr>
            <p:ph type="body" sz="quarter" idx="12"/>
          </p:nvPr>
        </p:nvSpPr>
        <p:spPr/>
        <p:txBody>
          <a:bodyPr/>
          <a:lstStyle/>
          <a:p>
            <a:r>
              <a:rPr lang="en-AU" dirty="0"/>
              <a:t>02/12/2025</a:t>
            </a:r>
          </a:p>
        </p:txBody>
      </p:sp>
      <p:sp>
        <p:nvSpPr>
          <p:cNvPr id="10" name="Text Placeholder 9">
            <a:extLst>
              <a:ext uri="{FF2B5EF4-FFF2-40B4-BE49-F238E27FC236}">
                <a16:creationId xmlns:a16="http://schemas.microsoft.com/office/drawing/2014/main" id="{FA8EA512-8EB5-AB46-84BC-685DB8D2434F}"/>
              </a:ext>
            </a:extLst>
          </p:cNvPr>
          <p:cNvSpPr>
            <a:spLocks noGrp="1"/>
          </p:cNvSpPr>
          <p:nvPr>
            <p:ph type="body" sz="quarter" idx="13"/>
          </p:nvPr>
        </p:nvSpPr>
        <p:spPr/>
        <p:txBody>
          <a:bodyPr/>
          <a:lstStyle/>
          <a:p>
            <a:r>
              <a:rPr lang="en-AU" dirty="0"/>
              <a:t>e61</a:t>
            </a:r>
          </a:p>
        </p:txBody>
      </p:sp>
    </p:spTree>
    <p:extLst>
      <p:ext uri="{BB962C8B-B14F-4D97-AF65-F5344CB8AC3E}">
        <p14:creationId xmlns:p14="http://schemas.microsoft.com/office/powerpoint/2010/main" val="1537371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AD665-7EA9-FDFF-669C-56961C063DE3}"/>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53E161AC-B462-2D2E-560C-E21FCBC87381}"/>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F3DDF2A5-B3CE-A5C9-0347-34C3D98B1704}"/>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36D1D028-2FE8-6444-DFDE-EEDCC2E0B481}"/>
              </a:ext>
            </a:extLst>
          </p:cNvPr>
          <p:cNvSpPr>
            <a:spLocks noGrp="1"/>
          </p:cNvSpPr>
          <p:nvPr>
            <p:ph type="sldNum" sz="quarter" idx="10"/>
          </p:nvPr>
        </p:nvSpPr>
        <p:spPr/>
        <p:txBody>
          <a:bodyPr/>
          <a:lstStyle/>
          <a:p>
            <a:fld id="{4F9AC08D-23A9-440E-BCB9-AA1E9877CC38}" type="slidenum">
              <a:rPr lang="en-US" smtClean="0"/>
              <a:pPr/>
              <a:t>10</a:t>
            </a:fld>
            <a:endParaRPr lang="en-US"/>
          </a:p>
        </p:txBody>
      </p:sp>
      <p:sp>
        <p:nvSpPr>
          <p:cNvPr id="63" name="Title 62">
            <a:extLst>
              <a:ext uri="{FF2B5EF4-FFF2-40B4-BE49-F238E27FC236}">
                <a16:creationId xmlns:a16="http://schemas.microsoft.com/office/drawing/2014/main" id="{974DF9D9-1FC4-B4E4-89FB-38DD1841A685}"/>
              </a:ext>
            </a:extLst>
          </p:cNvPr>
          <p:cNvSpPr>
            <a:spLocks noGrp="1"/>
          </p:cNvSpPr>
          <p:nvPr>
            <p:ph type="title"/>
          </p:nvPr>
        </p:nvSpPr>
        <p:spPr/>
        <p:txBody>
          <a:bodyPr/>
          <a:lstStyle/>
          <a:p>
            <a:pPr lvl="0"/>
            <a:r>
              <a:rPr lang="en-AU" dirty="0"/>
              <a:t>Value for money concerns on big items</a:t>
            </a:r>
          </a:p>
        </p:txBody>
      </p:sp>
      <p:pic>
        <p:nvPicPr>
          <p:cNvPr id="22" name="Graphic 21" descr="Fast Forward with solid fill">
            <a:extLst>
              <a:ext uri="{FF2B5EF4-FFF2-40B4-BE49-F238E27FC236}">
                <a16:creationId xmlns:a16="http://schemas.microsoft.com/office/drawing/2014/main" id="{F4C13A83-E9DF-4EB5-3849-6612E6D7C0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2B684090-BE37-8963-6297-CA51B4D5DBE2}"/>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1969B640-FC59-A490-03F3-B067B9734D86}"/>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53328CC4-91CB-FA05-1E2A-72C080D5A10E}"/>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6F3F62BF-8F9C-D5D0-8432-9A5DBF602628}"/>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BF4C6697-9B68-8E4C-7A76-B914F1F5550A}"/>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9FE54278-D666-61F4-F5F5-DF6C677A11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687C6FD9-DF2D-03C4-740B-4BB27EBDAA9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135AEB28-791B-47FF-7387-2D21447AA33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9288E808-7AFF-BBD7-7259-34910B2D2CC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DCF870A0-F2B0-E8B2-A252-0C84E28D980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6ED7BC42-3079-D1F9-3AF3-D4E4B159B4E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871C4BBB-0722-E905-AEAF-5C09496415F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pic>
        <p:nvPicPr>
          <p:cNvPr id="4" name="Graphic 3">
            <a:extLst>
              <a:ext uri="{FF2B5EF4-FFF2-40B4-BE49-F238E27FC236}">
                <a16:creationId xmlns:a16="http://schemas.microsoft.com/office/drawing/2014/main" id="{88528EA0-8377-32C5-F739-02B4EEE175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9923" y="2331143"/>
            <a:ext cx="4581202" cy="3729746"/>
          </a:xfrm>
          <a:prstGeom prst="rect">
            <a:avLst/>
          </a:prstGeom>
        </p:spPr>
      </p:pic>
      <p:pic>
        <p:nvPicPr>
          <p:cNvPr id="5" name="Graphic 4">
            <a:extLst>
              <a:ext uri="{FF2B5EF4-FFF2-40B4-BE49-F238E27FC236}">
                <a16:creationId xmlns:a16="http://schemas.microsoft.com/office/drawing/2014/main" id="{CFFBA897-916D-492D-F087-37DD34FB214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40155" y="2384552"/>
            <a:ext cx="5038725" cy="3429000"/>
          </a:xfrm>
          <a:prstGeom prst="rect">
            <a:avLst/>
          </a:prstGeom>
        </p:spPr>
      </p:pic>
      <p:sp>
        <p:nvSpPr>
          <p:cNvPr id="6" name="Text Placeholder 89">
            <a:extLst>
              <a:ext uri="{FF2B5EF4-FFF2-40B4-BE49-F238E27FC236}">
                <a16:creationId xmlns:a16="http://schemas.microsoft.com/office/drawing/2014/main" id="{3CF11B62-E33D-60BE-B913-9BFBB2E37BE7}"/>
              </a:ext>
            </a:extLst>
          </p:cNvPr>
          <p:cNvSpPr txBox="1">
            <a:spLocks/>
          </p:cNvSpPr>
          <p:nvPr/>
        </p:nvSpPr>
        <p:spPr>
          <a:xfrm>
            <a:off x="518083" y="1763226"/>
            <a:ext cx="5066608"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Higher education spending hasn’t improved outcomes</a:t>
            </a:r>
          </a:p>
        </p:txBody>
      </p:sp>
      <p:cxnSp>
        <p:nvCxnSpPr>
          <p:cNvPr id="7" name="Straight Connector 6">
            <a:extLst>
              <a:ext uri="{FF2B5EF4-FFF2-40B4-BE49-F238E27FC236}">
                <a16:creationId xmlns:a16="http://schemas.microsoft.com/office/drawing/2014/main" id="{AA0B7AC7-E50A-38AF-6D0C-9712BDB6E7DA}"/>
              </a:ext>
            </a:extLst>
          </p:cNvPr>
          <p:cNvCxnSpPr>
            <a:cxnSpLocks/>
          </p:cNvCxnSpPr>
          <p:nvPr/>
        </p:nvCxnSpPr>
        <p:spPr>
          <a:xfrm>
            <a:off x="518083" y="2136298"/>
            <a:ext cx="5321811" cy="0"/>
          </a:xfrm>
          <a:prstGeom prst="line">
            <a:avLst/>
          </a:prstGeom>
          <a:noFill/>
          <a:ln w="9525" cap="flat" cmpd="sng" algn="ctr">
            <a:solidFill>
              <a:srgbClr val="000000"/>
            </a:solidFill>
            <a:prstDash val="solid"/>
            <a:headEnd type="none" w="med" len="med"/>
            <a:tailEnd type="none" w="med" len="med"/>
          </a:ln>
          <a:effectLst/>
        </p:spPr>
      </p:cxnSp>
      <p:cxnSp>
        <p:nvCxnSpPr>
          <p:cNvPr id="8" name="Straight Connector 7">
            <a:extLst>
              <a:ext uri="{FF2B5EF4-FFF2-40B4-BE49-F238E27FC236}">
                <a16:creationId xmlns:a16="http://schemas.microsoft.com/office/drawing/2014/main" id="{F36CED33-9610-34D5-3CAA-B0883244FD6B}"/>
              </a:ext>
            </a:extLst>
          </p:cNvPr>
          <p:cNvCxnSpPr>
            <a:cxnSpLocks/>
          </p:cNvCxnSpPr>
          <p:nvPr/>
        </p:nvCxnSpPr>
        <p:spPr>
          <a:xfrm>
            <a:off x="6242154" y="2147217"/>
            <a:ext cx="5321811" cy="0"/>
          </a:xfrm>
          <a:prstGeom prst="line">
            <a:avLst/>
          </a:prstGeom>
          <a:noFill/>
          <a:ln w="9525" cap="flat" cmpd="sng" algn="ctr">
            <a:solidFill>
              <a:srgbClr val="000000"/>
            </a:solidFill>
            <a:prstDash val="solid"/>
            <a:headEnd type="none" w="med" len="med"/>
            <a:tailEnd type="none" w="med" len="med"/>
          </a:ln>
          <a:effectLst/>
        </p:spPr>
      </p:cxnSp>
      <p:sp>
        <p:nvSpPr>
          <p:cNvPr id="9" name="Text Placeholder 89">
            <a:extLst>
              <a:ext uri="{FF2B5EF4-FFF2-40B4-BE49-F238E27FC236}">
                <a16:creationId xmlns:a16="http://schemas.microsoft.com/office/drawing/2014/main" id="{588328AC-06C0-BC1D-1D88-34138530A0F6}"/>
              </a:ext>
            </a:extLst>
          </p:cNvPr>
          <p:cNvSpPr txBox="1">
            <a:spLocks/>
          </p:cNvSpPr>
          <p:nvPr/>
        </p:nvSpPr>
        <p:spPr>
          <a:xfrm>
            <a:off x="6649178" y="1756599"/>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Mixed scope for health cost control</a:t>
            </a:r>
          </a:p>
        </p:txBody>
      </p:sp>
    </p:spTree>
    <p:extLst>
      <p:ext uri="{BB962C8B-B14F-4D97-AF65-F5344CB8AC3E}">
        <p14:creationId xmlns:p14="http://schemas.microsoft.com/office/powerpoint/2010/main" val="1788264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EC95C-C2D8-FA18-BDA9-DCC2FCAA8581}"/>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8E22A810-6FD4-8121-FC97-354D3ED7F0B6}"/>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53E161AC-B462-2D2E-560C-E21FCBC87381}"/>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2CD733CE-D58C-34C7-3C69-22F5B41F6087}"/>
              </a:ext>
            </a:extLst>
          </p:cNvPr>
          <p:cNvSpPr>
            <a:spLocks noGrp="1"/>
          </p:cNvSpPr>
          <p:nvPr>
            <p:ph type="sldNum" sz="quarter" idx="10"/>
          </p:nvPr>
        </p:nvSpPr>
        <p:spPr/>
        <p:txBody>
          <a:bodyPr/>
          <a:lstStyle/>
          <a:p>
            <a:fld id="{4F9AC08D-23A9-440E-BCB9-AA1E9877CC38}" type="slidenum">
              <a:rPr lang="en-US" smtClean="0"/>
              <a:pPr/>
              <a:t>11</a:t>
            </a:fld>
            <a:endParaRPr lang="en-US"/>
          </a:p>
        </p:txBody>
      </p:sp>
      <p:sp>
        <p:nvSpPr>
          <p:cNvPr id="63" name="Title 62">
            <a:extLst>
              <a:ext uri="{FF2B5EF4-FFF2-40B4-BE49-F238E27FC236}">
                <a16:creationId xmlns:a16="http://schemas.microsoft.com/office/drawing/2014/main" id="{37D66AC6-E623-B93A-E414-5ED2EE063EE7}"/>
              </a:ext>
            </a:extLst>
          </p:cNvPr>
          <p:cNvSpPr>
            <a:spLocks noGrp="1"/>
          </p:cNvSpPr>
          <p:nvPr>
            <p:ph type="title"/>
          </p:nvPr>
        </p:nvSpPr>
        <p:spPr/>
        <p:txBody>
          <a:bodyPr/>
          <a:lstStyle/>
          <a:p>
            <a:pPr lvl="0"/>
            <a:r>
              <a:rPr lang="en-AU" dirty="0"/>
              <a:t>It isn’t clear where the money will come from</a:t>
            </a:r>
          </a:p>
        </p:txBody>
      </p:sp>
      <p:pic>
        <p:nvPicPr>
          <p:cNvPr id="22" name="Graphic 21" descr="Fast Forward with solid fill">
            <a:extLst>
              <a:ext uri="{FF2B5EF4-FFF2-40B4-BE49-F238E27FC236}">
                <a16:creationId xmlns:a16="http://schemas.microsoft.com/office/drawing/2014/main" id="{AE42A4AA-6F50-A415-E75E-4D445F23A8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B16A1354-F5FA-F65A-E840-11D3FB87BC14}"/>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F29F8613-EEF5-9DD0-9D9C-070F4B526AF5}"/>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26735AE0-48F6-72EC-3431-913D3BA80D4D}"/>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dirty="0"/>
              <a:t>Lorem Ipsum</a:t>
            </a:r>
          </a:p>
        </p:txBody>
      </p:sp>
      <p:sp>
        <p:nvSpPr>
          <p:cNvPr id="32" name="SmartArt Placeholder 95">
            <a:extLst>
              <a:ext uri="{FF2B5EF4-FFF2-40B4-BE49-F238E27FC236}">
                <a16:creationId xmlns:a16="http://schemas.microsoft.com/office/drawing/2014/main" id="{F15833F3-E379-7107-8571-B454AAC10CC9}"/>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144C0BE6-41DE-5875-15D3-BE3D64DCF38F}"/>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25DE7751-6783-DF48-81AE-ADBE1FE409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F8793845-4F16-C0CF-5349-4077DB0A02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54582526-286F-1186-BC6F-72C1CC10713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4F62FEBE-8EC7-D291-6052-FE8CC70944A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0B1FD6E2-C225-41A4-3B94-A979EED2699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387705F2-7870-951B-EFFC-6FF724E0B51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CF2E7AA9-F497-493E-1DD4-17ACF37CE85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10" name="TextBox 9">
            <a:extLst>
              <a:ext uri="{FF2B5EF4-FFF2-40B4-BE49-F238E27FC236}">
                <a16:creationId xmlns:a16="http://schemas.microsoft.com/office/drawing/2014/main" id="{3E216F6B-8631-22D8-4EF1-A786A38784A8}"/>
              </a:ext>
            </a:extLst>
          </p:cNvPr>
          <p:cNvSpPr txBox="1"/>
          <p:nvPr/>
        </p:nvSpPr>
        <p:spPr>
          <a:xfrm>
            <a:off x="468630" y="996756"/>
            <a:ext cx="10065258" cy="671915"/>
          </a:xfrm>
          <a:prstGeom prst="rect">
            <a:avLst/>
          </a:prstGeom>
          <a:noFill/>
        </p:spPr>
        <p:txBody>
          <a:bodyPr wrap="square">
            <a:spAutoFit/>
          </a:bodyPr>
          <a:lstStyle/>
          <a:p>
            <a:pPr>
              <a:lnSpc>
                <a:spcPct val="107000"/>
              </a:lnSpc>
              <a:spcAft>
                <a:spcPts val="800"/>
              </a:spcAft>
            </a:pPr>
            <a:r>
              <a:rPr lang="en-US" i="1" dirty="0">
                <a:latin typeface="Calibri" panose="020F0502020204030204" pitchFamily="34" charset="0"/>
                <a:ea typeface="Calibri" panose="020F0502020204030204" pitchFamily="34" charset="0"/>
                <a:cs typeface="Calibri" panose="020F0502020204030204" pitchFamily="34" charset="0"/>
              </a:rPr>
              <a:t>Since 1999 the mantra of “simplicity” has been used to poke holes in Australia’s main tax bases. This has led governments to try to find a growing government with an increasingly inefficient tax system.</a:t>
            </a:r>
            <a:endParaRPr lang="en-AU" i="1" kern="1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ext Placeholder 89">
            <a:extLst>
              <a:ext uri="{FF2B5EF4-FFF2-40B4-BE49-F238E27FC236}">
                <a16:creationId xmlns:a16="http://schemas.microsoft.com/office/drawing/2014/main" id="{F416ACF9-3BD5-E151-6D05-CF0052208BB8}"/>
              </a:ext>
            </a:extLst>
          </p:cNvPr>
          <p:cNvSpPr txBox="1">
            <a:spLocks/>
          </p:cNvSpPr>
          <p:nvPr/>
        </p:nvSpPr>
        <p:spPr>
          <a:xfrm>
            <a:off x="918218" y="1820920"/>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Income tax burdens expected to rise</a:t>
            </a:r>
          </a:p>
        </p:txBody>
      </p:sp>
      <p:cxnSp>
        <p:nvCxnSpPr>
          <p:cNvPr id="5" name="Straight Connector 4">
            <a:extLst>
              <a:ext uri="{FF2B5EF4-FFF2-40B4-BE49-F238E27FC236}">
                <a16:creationId xmlns:a16="http://schemas.microsoft.com/office/drawing/2014/main" id="{8C78AD64-AA57-86EC-B22B-CEC9CD2FF3CA}"/>
              </a:ext>
            </a:extLst>
          </p:cNvPr>
          <p:cNvCxnSpPr>
            <a:cxnSpLocks/>
          </p:cNvCxnSpPr>
          <p:nvPr/>
        </p:nvCxnSpPr>
        <p:spPr>
          <a:xfrm>
            <a:off x="545968" y="2238604"/>
            <a:ext cx="5321811" cy="0"/>
          </a:xfrm>
          <a:prstGeom prst="line">
            <a:avLst/>
          </a:prstGeom>
          <a:noFill/>
          <a:ln w="9525" cap="flat" cmpd="sng" algn="ctr">
            <a:solidFill>
              <a:srgbClr val="000000"/>
            </a:solidFill>
            <a:prstDash val="solid"/>
            <a:headEnd type="none" w="med" len="med"/>
            <a:tailEnd type="none" w="med" len="med"/>
          </a:ln>
          <a:effectLst/>
        </p:spPr>
      </p:cxnSp>
      <p:pic>
        <p:nvPicPr>
          <p:cNvPr id="6" name="Picture 5" descr="A graph on a white background&#10;&#10;AI-generated content may be incorrect.">
            <a:extLst>
              <a:ext uri="{FF2B5EF4-FFF2-40B4-BE49-F238E27FC236}">
                <a16:creationId xmlns:a16="http://schemas.microsoft.com/office/drawing/2014/main" id="{14716A8A-D369-C299-28B3-4F50633907D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7559" y="2514487"/>
            <a:ext cx="3545898" cy="4052455"/>
          </a:xfrm>
          <a:prstGeom prst="rect">
            <a:avLst/>
          </a:prstGeom>
        </p:spPr>
      </p:pic>
      <p:cxnSp>
        <p:nvCxnSpPr>
          <p:cNvPr id="7" name="Straight Connector 6">
            <a:extLst>
              <a:ext uri="{FF2B5EF4-FFF2-40B4-BE49-F238E27FC236}">
                <a16:creationId xmlns:a16="http://schemas.microsoft.com/office/drawing/2014/main" id="{E730C1A7-1DB4-E623-F45A-209484D60E14}"/>
              </a:ext>
            </a:extLst>
          </p:cNvPr>
          <p:cNvCxnSpPr>
            <a:cxnSpLocks/>
          </p:cNvCxnSpPr>
          <p:nvPr/>
        </p:nvCxnSpPr>
        <p:spPr>
          <a:xfrm>
            <a:off x="6270039" y="2249523"/>
            <a:ext cx="5321811" cy="0"/>
          </a:xfrm>
          <a:prstGeom prst="line">
            <a:avLst/>
          </a:prstGeom>
          <a:noFill/>
          <a:ln w="9525" cap="flat" cmpd="sng" algn="ctr">
            <a:solidFill>
              <a:srgbClr val="000000"/>
            </a:solidFill>
            <a:prstDash val="solid"/>
            <a:headEnd type="none" w="med" len="med"/>
            <a:tailEnd type="none" w="med" len="med"/>
          </a:ln>
          <a:effectLst/>
        </p:spPr>
      </p:cxnSp>
      <p:sp>
        <p:nvSpPr>
          <p:cNvPr id="8" name="Text Placeholder 89">
            <a:extLst>
              <a:ext uri="{FF2B5EF4-FFF2-40B4-BE49-F238E27FC236}">
                <a16:creationId xmlns:a16="http://schemas.microsoft.com/office/drawing/2014/main" id="{8B2F34CF-7D88-528F-2D25-D49E10530845}"/>
              </a:ext>
            </a:extLst>
          </p:cNvPr>
          <p:cNvSpPr txBox="1">
            <a:spLocks/>
          </p:cNvSpPr>
          <p:nvPr/>
        </p:nvSpPr>
        <p:spPr>
          <a:xfrm>
            <a:off x="6677063" y="1858905"/>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While who pays is distributed unequally</a:t>
            </a:r>
          </a:p>
        </p:txBody>
      </p:sp>
      <p:pic>
        <p:nvPicPr>
          <p:cNvPr id="9" name="Graphic 8">
            <a:extLst>
              <a:ext uri="{FF2B5EF4-FFF2-40B4-BE49-F238E27FC236}">
                <a16:creationId xmlns:a16="http://schemas.microsoft.com/office/drawing/2014/main" id="{8EA4D799-C851-9E95-1B2C-C61B09C449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6046" y="2653070"/>
            <a:ext cx="4258777" cy="3538984"/>
          </a:xfrm>
          <a:prstGeom prst="rect">
            <a:avLst/>
          </a:prstGeom>
        </p:spPr>
      </p:pic>
    </p:spTree>
    <p:extLst>
      <p:ext uri="{BB962C8B-B14F-4D97-AF65-F5344CB8AC3E}">
        <p14:creationId xmlns:p14="http://schemas.microsoft.com/office/powerpoint/2010/main" val="1786229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74FAC-3944-DD5E-7994-3C2E3F749B1A}"/>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10755397-44E8-AF08-7899-334444056A01}"/>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8E22A810-6FD4-8121-FC97-354D3ED7F0B6}"/>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7997AC57-5720-BA28-6200-B3BE7A3F7437}"/>
              </a:ext>
            </a:extLst>
          </p:cNvPr>
          <p:cNvSpPr>
            <a:spLocks noGrp="1"/>
          </p:cNvSpPr>
          <p:nvPr>
            <p:ph type="sldNum" sz="quarter" idx="10"/>
          </p:nvPr>
        </p:nvSpPr>
        <p:spPr/>
        <p:txBody>
          <a:bodyPr/>
          <a:lstStyle/>
          <a:p>
            <a:fld id="{4F9AC08D-23A9-440E-BCB9-AA1E9877CC38}" type="slidenum">
              <a:rPr lang="en-US" smtClean="0"/>
              <a:pPr/>
              <a:t>12</a:t>
            </a:fld>
            <a:endParaRPr lang="en-US"/>
          </a:p>
        </p:txBody>
      </p:sp>
      <p:sp>
        <p:nvSpPr>
          <p:cNvPr id="63" name="Title 62">
            <a:extLst>
              <a:ext uri="{FF2B5EF4-FFF2-40B4-BE49-F238E27FC236}">
                <a16:creationId xmlns:a16="http://schemas.microsoft.com/office/drawing/2014/main" id="{9D38A1B7-011A-EFB0-847E-BE13A9B5A0A2}"/>
              </a:ext>
            </a:extLst>
          </p:cNvPr>
          <p:cNvSpPr>
            <a:spLocks noGrp="1"/>
          </p:cNvSpPr>
          <p:nvPr>
            <p:ph type="title"/>
          </p:nvPr>
        </p:nvSpPr>
        <p:spPr/>
        <p:txBody>
          <a:bodyPr/>
          <a:lstStyle/>
          <a:p>
            <a:pPr lvl="0"/>
            <a:r>
              <a:rPr lang="en-AU" dirty="0"/>
              <a:t>This is projected to lead to higher spending and deficits</a:t>
            </a:r>
          </a:p>
        </p:txBody>
      </p:sp>
      <p:pic>
        <p:nvPicPr>
          <p:cNvPr id="22" name="Graphic 21" descr="Fast Forward with solid fill">
            <a:extLst>
              <a:ext uri="{FF2B5EF4-FFF2-40B4-BE49-F238E27FC236}">
                <a16:creationId xmlns:a16="http://schemas.microsoft.com/office/drawing/2014/main" id="{27310641-9564-9663-1855-B72B4DCCA9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73013993-E3B9-2D69-7A62-71B343DA62CF}"/>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957E5269-8B4A-B76A-0DAE-95F35FC53910}"/>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192524B2-49A3-568F-70B9-72411A006320}"/>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01D8C967-776B-0BAA-FCFF-39AA183D0335}"/>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68405034-D98E-6F71-22DF-F90A5D6233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089EE292-A501-A336-9336-79DD5BA2D56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FCA5A38F-17C1-B488-A1A4-800E952EE81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AE15F859-058D-6EB2-B996-6303E553F4B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02414B39-A30B-8EFF-BCA7-1D93D481D58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E8D5F0FC-2CDF-28D5-6277-A1854C82EE0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088B0ED9-F613-F045-D855-32B4F08176B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10" name="TextBox 9">
            <a:extLst>
              <a:ext uri="{FF2B5EF4-FFF2-40B4-BE49-F238E27FC236}">
                <a16:creationId xmlns:a16="http://schemas.microsoft.com/office/drawing/2014/main" id="{15FC1B23-6E81-D449-5B68-A5C675DD2BCB}"/>
              </a:ext>
            </a:extLst>
          </p:cNvPr>
          <p:cNvSpPr txBox="1"/>
          <p:nvPr/>
        </p:nvSpPr>
        <p:spPr>
          <a:xfrm>
            <a:off x="468630" y="996756"/>
            <a:ext cx="10065258" cy="671915"/>
          </a:xfrm>
          <a:prstGeom prst="rect">
            <a:avLst/>
          </a:prstGeom>
          <a:noFill/>
        </p:spPr>
        <p:txBody>
          <a:bodyPr wrap="square">
            <a:spAutoFit/>
          </a:bodyPr>
          <a:lstStyle/>
          <a:p>
            <a:pPr>
              <a:lnSpc>
                <a:spcPct val="107000"/>
              </a:lnSpc>
              <a:spcAft>
                <a:spcPts val="800"/>
              </a:spcAft>
            </a:pPr>
            <a:r>
              <a:rPr lang="en-US" i="1" dirty="0">
                <a:latin typeface="Calibri" panose="020F0502020204030204" pitchFamily="34" charset="0"/>
                <a:ea typeface="Calibri" panose="020F0502020204030204" pitchFamily="34" charset="0"/>
                <a:cs typeface="Calibri" panose="020F0502020204030204" pitchFamily="34" charset="0"/>
              </a:rPr>
              <a:t>Australia’s fiscal strains reflect a move towards European-style universal services, which cannot be supported by Australia’s current tax system.</a:t>
            </a:r>
            <a:endParaRPr lang="en-AU" i="1" kern="1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ext Placeholder 89">
            <a:extLst>
              <a:ext uri="{FF2B5EF4-FFF2-40B4-BE49-F238E27FC236}">
                <a16:creationId xmlns:a16="http://schemas.microsoft.com/office/drawing/2014/main" id="{14EA565B-C2BE-C74B-4BFA-7E6C23905654}"/>
              </a:ext>
            </a:extLst>
          </p:cNvPr>
          <p:cNvSpPr txBox="1">
            <a:spLocks/>
          </p:cNvSpPr>
          <p:nvPr/>
        </p:nvSpPr>
        <p:spPr>
          <a:xfrm>
            <a:off x="997048" y="1802862"/>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Consolidated expenditure to climb</a:t>
            </a:r>
          </a:p>
        </p:txBody>
      </p:sp>
      <p:cxnSp>
        <p:nvCxnSpPr>
          <p:cNvPr id="5" name="Straight Connector 4">
            <a:extLst>
              <a:ext uri="{FF2B5EF4-FFF2-40B4-BE49-F238E27FC236}">
                <a16:creationId xmlns:a16="http://schemas.microsoft.com/office/drawing/2014/main" id="{D9227B7E-375E-470F-8525-6C59414B10FC}"/>
              </a:ext>
            </a:extLst>
          </p:cNvPr>
          <p:cNvCxnSpPr>
            <a:cxnSpLocks/>
          </p:cNvCxnSpPr>
          <p:nvPr/>
        </p:nvCxnSpPr>
        <p:spPr>
          <a:xfrm>
            <a:off x="637268" y="2220546"/>
            <a:ext cx="5321811" cy="0"/>
          </a:xfrm>
          <a:prstGeom prst="line">
            <a:avLst/>
          </a:prstGeom>
          <a:noFill/>
          <a:ln w="9525" cap="flat" cmpd="sng" algn="ctr">
            <a:solidFill>
              <a:srgbClr val="000000"/>
            </a:solidFill>
            <a:prstDash val="solid"/>
            <a:headEnd type="none" w="med" len="med"/>
            <a:tailEnd type="none" w="med" len="med"/>
          </a:ln>
          <a:effectLst/>
        </p:spPr>
      </p:cxnSp>
      <p:pic>
        <p:nvPicPr>
          <p:cNvPr id="6" name="Graphic 5">
            <a:extLst>
              <a:ext uri="{FF2B5EF4-FFF2-40B4-BE49-F238E27FC236}">
                <a16:creationId xmlns:a16="http://schemas.microsoft.com/office/drawing/2014/main" id="{49F3A798-C771-EF79-F4A2-84781DE102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4277" y="2424127"/>
            <a:ext cx="4427792" cy="4352956"/>
          </a:xfrm>
          <a:prstGeom prst="rect">
            <a:avLst/>
          </a:prstGeom>
        </p:spPr>
      </p:pic>
      <p:sp>
        <p:nvSpPr>
          <p:cNvPr id="7" name="Text Placeholder 89">
            <a:extLst>
              <a:ext uri="{FF2B5EF4-FFF2-40B4-BE49-F238E27FC236}">
                <a16:creationId xmlns:a16="http://schemas.microsoft.com/office/drawing/2014/main" id="{AA153ADA-70D6-C688-E6E2-8FBC320AFB0A}"/>
              </a:ext>
            </a:extLst>
          </p:cNvPr>
          <p:cNvSpPr txBox="1">
            <a:spLocks/>
          </p:cNvSpPr>
          <p:nvPr/>
        </p:nvSpPr>
        <p:spPr>
          <a:xfrm>
            <a:off x="6628439" y="1802862"/>
            <a:ext cx="4269859"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Consolidated debt projected to keep rising</a:t>
            </a:r>
          </a:p>
        </p:txBody>
      </p:sp>
      <p:cxnSp>
        <p:nvCxnSpPr>
          <p:cNvPr id="8" name="Straight Connector 7">
            <a:extLst>
              <a:ext uri="{FF2B5EF4-FFF2-40B4-BE49-F238E27FC236}">
                <a16:creationId xmlns:a16="http://schemas.microsoft.com/office/drawing/2014/main" id="{50F8C93B-A2E4-15F2-A413-3E1E9C868ADC}"/>
              </a:ext>
            </a:extLst>
          </p:cNvPr>
          <p:cNvCxnSpPr>
            <a:cxnSpLocks/>
          </p:cNvCxnSpPr>
          <p:nvPr/>
        </p:nvCxnSpPr>
        <p:spPr>
          <a:xfrm>
            <a:off x="6268659" y="2220546"/>
            <a:ext cx="5321811" cy="0"/>
          </a:xfrm>
          <a:prstGeom prst="line">
            <a:avLst/>
          </a:prstGeom>
          <a:noFill/>
          <a:ln w="9525" cap="flat" cmpd="sng" algn="ctr">
            <a:solidFill>
              <a:srgbClr val="000000"/>
            </a:solidFill>
            <a:prstDash val="solid"/>
            <a:headEnd type="none" w="med" len="med"/>
            <a:tailEnd type="none" w="med" len="med"/>
          </a:ln>
          <a:effectLst/>
        </p:spPr>
      </p:cxnSp>
      <p:pic>
        <p:nvPicPr>
          <p:cNvPr id="13" name="Graphic 12">
            <a:extLst>
              <a:ext uri="{FF2B5EF4-FFF2-40B4-BE49-F238E27FC236}">
                <a16:creationId xmlns:a16="http://schemas.microsoft.com/office/drawing/2014/main" id="{173310D9-80C4-532A-E030-6A3A31F135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06526" y="2533885"/>
            <a:ext cx="3940174" cy="4062264"/>
          </a:xfrm>
          <a:prstGeom prst="rect">
            <a:avLst/>
          </a:prstGeom>
        </p:spPr>
      </p:pic>
    </p:spTree>
    <p:extLst>
      <p:ext uri="{BB962C8B-B14F-4D97-AF65-F5344CB8AC3E}">
        <p14:creationId xmlns:p14="http://schemas.microsoft.com/office/powerpoint/2010/main" val="908186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0FC45-93BA-6BE9-54FB-DA84B58024E1}"/>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B898A1B3-2DF3-4E3A-FB3D-4CEC9E9712F8}"/>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10755397-44E8-AF08-7899-334444056A01}"/>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93DF19BD-0FFD-DA3D-AA83-9B1C3D690B4D}"/>
              </a:ext>
            </a:extLst>
          </p:cNvPr>
          <p:cNvSpPr>
            <a:spLocks noGrp="1"/>
          </p:cNvSpPr>
          <p:nvPr>
            <p:ph type="sldNum" sz="quarter" idx="10"/>
          </p:nvPr>
        </p:nvSpPr>
        <p:spPr/>
        <p:txBody>
          <a:bodyPr/>
          <a:lstStyle/>
          <a:p>
            <a:fld id="{4F9AC08D-23A9-440E-BCB9-AA1E9877CC38}" type="slidenum">
              <a:rPr lang="en-US" smtClean="0"/>
              <a:pPr/>
              <a:t>13</a:t>
            </a:fld>
            <a:endParaRPr lang="en-US"/>
          </a:p>
        </p:txBody>
      </p:sp>
      <p:sp>
        <p:nvSpPr>
          <p:cNvPr id="63" name="Title 62">
            <a:extLst>
              <a:ext uri="{FF2B5EF4-FFF2-40B4-BE49-F238E27FC236}">
                <a16:creationId xmlns:a16="http://schemas.microsoft.com/office/drawing/2014/main" id="{B4810BCD-81B5-DB0C-77D3-E1766BA97219}"/>
              </a:ext>
            </a:extLst>
          </p:cNvPr>
          <p:cNvSpPr>
            <a:spLocks noGrp="1"/>
          </p:cNvSpPr>
          <p:nvPr>
            <p:ph type="title"/>
          </p:nvPr>
        </p:nvSpPr>
        <p:spPr/>
        <p:txBody>
          <a:bodyPr/>
          <a:lstStyle/>
          <a:p>
            <a:pPr lvl="0"/>
            <a:r>
              <a:rPr lang="en-AU" dirty="0"/>
              <a:t>Managing the narrow corridor</a:t>
            </a:r>
          </a:p>
        </p:txBody>
      </p:sp>
      <p:pic>
        <p:nvPicPr>
          <p:cNvPr id="22" name="Graphic 21" descr="Fast Forward with solid fill">
            <a:extLst>
              <a:ext uri="{FF2B5EF4-FFF2-40B4-BE49-F238E27FC236}">
                <a16:creationId xmlns:a16="http://schemas.microsoft.com/office/drawing/2014/main" id="{0383B991-B02D-C3B9-6273-2483C5AA15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8B454F5B-428C-CA7F-5901-C6D779B94347}"/>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D62DE1A3-4229-BD53-2A06-8265CE9BD311}"/>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989F5670-334C-06F6-AF24-BDCD46CC9C0B}"/>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5DF1C65F-F95E-A7B5-82AF-60D709F02997}"/>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420A7DDD-528E-470B-E755-0CB22C77D3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00408226-B405-A7DE-32BD-92988C541DC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9250D5B3-7606-A2B9-5CBE-1AC7B7A8AFB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111E642B-BE7C-4C8B-D8A4-DD5B773BE97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854DF2F3-CB4D-EC97-D460-8FB559DC9F3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A1550D19-2D06-BEEF-9CA9-EAB04D0EB8F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963432A6-C645-427D-ED86-08BC708013E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10" name="TextBox 9">
            <a:extLst>
              <a:ext uri="{FF2B5EF4-FFF2-40B4-BE49-F238E27FC236}">
                <a16:creationId xmlns:a16="http://schemas.microsoft.com/office/drawing/2014/main" id="{D2D82BA1-CC1F-31DE-C2D4-DF1484588E40}"/>
              </a:ext>
            </a:extLst>
          </p:cNvPr>
          <p:cNvSpPr txBox="1"/>
          <p:nvPr/>
        </p:nvSpPr>
        <p:spPr>
          <a:xfrm>
            <a:off x="422910" y="1114122"/>
            <a:ext cx="10065258" cy="375552"/>
          </a:xfrm>
          <a:prstGeom prst="rect">
            <a:avLst/>
          </a:prstGeom>
          <a:noFill/>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Fiscal options are increasingly restricted – now is the time to either reign in spending or reform taxation</a:t>
            </a:r>
            <a:endParaRPr lang="en-AU" kern="1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 name="Text Placeholder 73">
            <a:extLst>
              <a:ext uri="{FF2B5EF4-FFF2-40B4-BE49-F238E27FC236}">
                <a16:creationId xmlns:a16="http://schemas.microsoft.com/office/drawing/2014/main" id="{4FAA287E-896A-B316-AE88-7ECD67D2EADB}"/>
              </a:ext>
            </a:extLst>
          </p:cNvPr>
          <p:cNvSpPr txBox="1">
            <a:spLocks/>
          </p:cNvSpPr>
          <p:nvPr/>
        </p:nvSpPr>
        <p:spPr>
          <a:xfrm>
            <a:off x="1262958" y="1876330"/>
            <a:ext cx="3403600" cy="1079500"/>
          </a:xfrm>
          <a:prstGeom prst="rect">
            <a:avLst/>
          </a:prstGeom>
          <a:solidFill>
            <a:schemeClr val="accent1"/>
          </a:solidFill>
        </p:spPr>
        <p:txBody>
          <a:bodyPr anchor="ctr"/>
          <a:lstStyle>
            <a:lvl1pPr marL="625475"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FFFFFF"/>
                </a:solidFill>
                <a:effectLst/>
                <a:uLnTx/>
                <a:uFillTx/>
                <a:latin typeface="Proxima Nova Rg"/>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sz="1401" dirty="0"/>
              <a:t>Universal supports are expensive</a:t>
            </a:r>
          </a:p>
        </p:txBody>
      </p:sp>
      <p:sp>
        <p:nvSpPr>
          <p:cNvPr id="6" name="Text Placeholder 73">
            <a:extLst>
              <a:ext uri="{FF2B5EF4-FFF2-40B4-BE49-F238E27FC236}">
                <a16:creationId xmlns:a16="http://schemas.microsoft.com/office/drawing/2014/main" id="{9E20B448-D4F0-BF98-8FF8-1B995087F092}"/>
              </a:ext>
            </a:extLst>
          </p:cNvPr>
          <p:cNvSpPr txBox="1">
            <a:spLocks/>
          </p:cNvSpPr>
          <p:nvPr/>
        </p:nvSpPr>
        <p:spPr>
          <a:xfrm>
            <a:off x="1262958" y="3338235"/>
            <a:ext cx="3403600" cy="1079500"/>
          </a:xfrm>
          <a:prstGeom prst="rect">
            <a:avLst/>
          </a:prstGeom>
          <a:solidFill>
            <a:schemeClr val="accent1"/>
          </a:solidFill>
        </p:spPr>
        <p:txBody>
          <a:bodyPr anchor="ctr"/>
          <a:lstStyle>
            <a:lvl1pPr marL="625475" indent="0" algn="ctr"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FFFFFF"/>
                </a:solidFill>
                <a:effectLst/>
                <a:uLnTx/>
                <a:uFillTx/>
                <a:latin typeface="Proxima Nova Rg"/>
                <a:ea typeface="+mn-ea"/>
                <a:cs typeface="+mn-cs"/>
              </a:defRPr>
            </a:lvl1pPr>
            <a:lvl2pPr marL="0" indent="0" algn="l" rtl="0" eaLnBrk="1" fontAlgn="base" hangingPunct="1">
              <a:lnSpc>
                <a:spcPct val="100000"/>
              </a:lnSpc>
              <a:spcBef>
                <a:spcPts val="600"/>
              </a:spcBef>
              <a:spcAft>
                <a:spcPct val="0"/>
              </a:spcAft>
              <a:buFont typeface="Arial" pitchFamily="34" charset="0"/>
              <a:buNone/>
              <a:defRPr kumimoji="0" lang="en-US" sz="1100" b="1" i="0" u="none" strike="noStrike" kern="1200" cap="none" spc="0" normalizeH="0" baseline="0">
                <a:ln>
                  <a:noFill/>
                </a:ln>
                <a:solidFill>
                  <a:schemeClr val="tx1"/>
                </a:solidFill>
                <a:effectLst/>
                <a:uLnTx/>
                <a:uFillTx/>
                <a:latin typeface="Graphik" panose="020B0503030202060203" pitchFamily="34" charset="77"/>
                <a:ea typeface="+mn-ea"/>
                <a:cs typeface="+mn-cs"/>
              </a:defRPr>
            </a:lvl2pPr>
            <a:lvl3pPr marL="431914" indent="-215957" algn="l" rtl="0" eaLnBrk="1" fontAlgn="base" hangingPunct="1">
              <a:lnSpc>
                <a:spcPct val="100000"/>
              </a:lnSpc>
              <a:spcBef>
                <a:spcPts val="600"/>
              </a:spcBef>
              <a:spcAft>
                <a:spcPct val="0"/>
              </a:spcAft>
              <a:buFont typeface="Arial" pitchFamily="34" charset="0"/>
              <a:buChar char="‒"/>
              <a:tabLst/>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3pPr>
            <a:lvl4pPr marL="611878"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4pPr>
            <a:lvl5pPr marL="86382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a:ln>
                  <a:noFill/>
                </a:ln>
                <a:solidFill>
                  <a:schemeClr val="tx1"/>
                </a:solidFill>
                <a:effectLst/>
                <a:uLnTx/>
                <a:uFillTx/>
                <a:latin typeface="Graphik" panose="020B0503030202060203" pitchFamily="34" charset="77"/>
                <a:ea typeface="+mn-ea"/>
                <a:cs typeface="+mn-cs"/>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lgn="l"/>
            <a:r>
              <a:rPr lang="en-US" sz="1401" dirty="0"/>
              <a:t>Education spending per student has surged</a:t>
            </a:r>
          </a:p>
        </p:txBody>
      </p:sp>
      <p:sp>
        <p:nvSpPr>
          <p:cNvPr id="9" name="Text Placeholder 73">
            <a:extLst>
              <a:ext uri="{FF2B5EF4-FFF2-40B4-BE49-F238E27FC236}">
                <a16:creationId xmlns:a16="http://schemas.microsoft.com/office/drawing/2014/main" id="{1E1E50EA-0AC4-12B7-EFEB-525B4A5DA726}"/>
              </a:ext>
            </a:extLst>
          </p:cNvPr>
          <p:cNvSpPr txBox="1">
            <a:spLocks/>
          </p:cNvSpPr>
          <p:nvPr/>
        </p:nvSpPr>
        <p:spPr>
          <a:xfrm>
            <a:off x="1275601" y="4722989"/>
            <a:ext cx="3403600" cy="1079500"/>
          </a:xfrm>
          <a:prstGeom prst="rect">
            <a:avLst/>
          </a:prstGeom>
          <a:solidFill>
            <a:schemeClr val="accent1"/>
          </a:solidFill>
        </p:spPr>
        <p:txBody>
          <a:bodyPr anchor="ctr"/>
          <a:lstStyle>
            <a:lvl1pPr marL="625475"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FFFFFF"/>
                </a:solidFill>
                <a:effectLst/>
                <a:uLnTx/>
                <a:uFillTx/>
                <a:latin typeface="Proxima Nova Rg"/>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sz="1401" dirty="0"/>
              <a:t>Off-budget spending is a concern</a:t>
            </a:r>
          </a:p>
        </p:txBody>
      </p:sp>
      <p:sp>
        <p:nvSpPr>
          <p:cNvPr id="11" name="Text Placeholder 73">
            <a:extLst>
              <a:ext uri="{FF2B5EF4-FFF2-40B4-BE49-F238E27FC236}">
                <a16:creationId xmlns:a16="http://schemas.microsoft.com/office/drawing/2014/main" id="{5FE5368A-0589-E334-4573-8817447FA447}"/>
              </a:ext>
            </a:extLst>
          </p:cNvPr>
          <p:cNvSpPr txBox="1">
            <a:spLocks/>
          </p:cNvSpPr>
          <p:nvPr/>
        </p:nvSpPr>
        <p:spPr>
          <a:xfrm>
            <a:off x="6532649" y="1876330"/>
            <a:ext cx="3403600" cy="1079500"/>
          </a:xfrm>
          <a:prstGeom prst="rect">
            <a:avLst/>
          </a:prstGeom>
          <a:solidFill>
            <a:schemeClr val="accent1"/>
          </a:solidFill>
        </p:spPr>
        <p:txBody>
          <a:bodyPr anchor="ctr"/>
          <a:lstStyle>
            <a:lvl1pPr marL="625475"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FFFFFF"/>
                </a:solidFill>
                <a:effectLst/>
                <a:uLnTx/>
                <a:uFillTx/>
                <a:latin typeface="Proxima Nova Rg"/>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sz="1401" dirty="0"/>
              <a:t>Taxation of savings is inconsistent</a:t>
            </a:r>
          </a:p>
        </p:txBody>
      </p:sp>
      <p:sp>
        <p:nvSpPr>
          <p:cNvPr id="12" name="Text Placeholder 73">
            <a:extLst>
              <a:ext uri="{FF2B5EF4-FFF2-40B4-BE49-F238E27FC236}">
                <a16:creationId xmlns:a16="http://schemas.microsoft.com/office/drawing/2014/main" id="{513524DE-D82C-2AF4-4821-2767E659159C}"/>
              </a:ext>
            </a:extLst>
          </p:cNvPr>
          <p:cNvSpPr txBox="1">
            <a:spLocks/>
          </p:cNvSpPr>
          <p:nvPr/>
        </p:nvSpPr>
        <p:spPr>
          <a:xfrm>
            <a:off x="6532649" y="3339853"/>
            <a:ext cx="3403600" cy="1079500"/>
          </a:xfrm>
          <a:prstGeom prst="rect">
            <a:avLst/>
          </a:prstGeom>
          <a:solidFill>
            <a:schemeClr val="accent1"/>
          </a:solidFill>
        </p:spPr>
        <p:txBody>
          <a:bodyPr anchor="ctr"/>
          <a:lstStyle>
            <a:lvl1pPr marL="625475" indent="0" algn="ctr"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FFFFFF"/>
                </a:solidFill>
                <a:effectLst/>
                <a:uLnTx/>
                <a:uFillTx/>
                <a:latin typeface="Proxima Nova Rg"/>
                <a:ea typeface="+mn-ea"/>
                <a:cs typeface="+mn-cs"/>
              </a:defRPr>
            </a:lvl1pPr>
            <a:lvl2pPr marL="0" indent="0" algn="l" rtl="0" eaLnBrk="1" fontAlgn="base" hangingPunct="1">
              <a:lnSpc>
                <a:spcPct val="100000"/>
              </a:lnSpc>
              <a:spcBef>
                <a:spcPts val="600"/>
              </a:spcBef>
              <a:spcAft>
                <a:spcPct val="0"/>
              </a:spcAft>
              <a:buFont typeface="Arial" pitchFamily="34" charset="0"/>
              <a:buNone/>
              <a:defRPr kumimoji="0" lang="en-US" sz="1100" b="1" i="0" u="none" strike="noStrike" kern="1200" cap="none" spc="0" normalizeH="0" baseline="0">
                <a:ln>
                  <a:noFill/>
                </a:ln>
                <a:solidFill>
                  <a:schemeClr val="tx1"/>
                </a:solidFill>
                <a:effectLst/>
                <a:uLnTx/>
                <a:uFillTx/>
                <a:latin typeface="Graphik" panose="020B0503030202060203" pitchFamily="34" charset="77"/>
                <a:ea typeface="+mn-ea"/>
                <a:cs typeface="+mn-cs"/>
              </a:defRPr>
            </a:lvl2pPr>
            <a:lvl3pPr marL="431914" indent="-215957" algn="l" rtl="0" eaLnBrk="1" fontAlgn="base" hangingPunct="1">
              <a:lnSpc>
                <a:spcPct val="100000"/>
              </a:lnSpc>
              <a:spcBef>
                <a:spcPts val="600"/>
              </a:spcBef>
              <a:spcAft>
                <a:spcPct val="0"/>
              </a:spcAft>
              <a:buFont typeface="Arial" pitchFamily="34" charset="0"/>
              <a:buChar char="‒"/>
              <a:tabLst/>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3pPr>
            <a:lvl4pPr marL="611878"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smtClean="0">
                <a:ln>
                  <a:noFill/>
                </a:ln>
                <a:solidFill>
                  <a:schemeClr val="tx1"/>
                </a:solidFill>
                <a:effectLst/>
                <a:uLnTx/>
                <a:uFillTx/>
                <a:latin typeface="Graphik" panose="020B0503030202060203" pitchFamily="34" charset="77"/>
                <a:ea typeface="+mn-ea"/>
                <a:cs typeface="+mn-cs"/>
              </a:defRPr>
            </a:lvl4pPr>
            <a:lvl5pPr marL="863827" indent="-215957" algn="l" rtl="0" eaLnBrk="1" fontAlgn="base" hangingPunct="1">
              <a:lnSpc>
                <a:spcPct val="100000"/>
              </a:lnSpc>
              <a:spcBef>
                <a:spcPts val="600"/>
              </a:spcBef>
              <a:spcAft>
                <a:spcPct val="0"/>
              </a:spcAft>
              <a:buFont typeface="Arial" pitchFamily="34" charset="0"/>
              <a:buChar char="‒"/>
              <a:defRPr kumimoji="0" lang="en-US" sz="1100" b="1" i="0" u="none" strike="noStrike" kern="1200" cap="none" spc="0" normalizeH="0" baseline="0" dirty="0">
                <a:ln>
                  <a:noFill/>
                </a:ln>
                <a:solidFill>
                  <a:schemeClr val="tx1"/>
                </a:solidFill>
                <a:effectLst/>
                <a:uLnTx/>
                <a:uFillTx/>
                <a:latin typeface="Graphik" panose="020B0503030202060203" pitchFamily="34" charset="77"/>
                <a:ea typeface="+mn-ea"/>
                <a:cs typeface="+mn-cs"/>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lgn="l"/>
            <a:r>
              <a:rPr lang="en-US" sz="1401" dirty="0"/>
              <a:t>Taxation of consumption is inequitable</a:t>
            </a:r>
          </a:p>
        </p:txBody>
      </p:sp>
      <p:sp>
        <p:nvSpPr>
          <p:cNvPr id="13" name="Text Placeholder 73">
            <a:extLst>
              <a:ext uri="{FF2B5EF4-FFF2-40B4-BE49-F238E27FC236}">
                <a16:creationId xmlns:a16="http://schemas.microsoft.com/office/drawing/2014/main" id="{3C1E4CA4-C4E1-1838-B9C8-99264B18301B}"/>
              </a:ext>
            </a:extLst>
          </p:cNvPr>
          <p:cNvSpPr txBox="1">
            <a:spLocks/>
          </p:cNvSpPr>
          <p:nvPr/>
        </p:nvSpPr>
        <p:spPr>
          <a:xfrm>
            <a:off x="6532649" y="4722989"/>
            <a:ext cx="3403600" cy="1079500"/>
          </a:xfrm>
          <a:prstGeom prst="rect">
            <a:avLst/>
          </a:prstGeom>
          <a:solidFill>
            <a:schemeClr val="accent1"/>
          </a:solidFill>
        </p:spPr>
        <p:txBody>
          <a:bodyPr anchor="ctr"/>
          <a:lstStyle>
            <a:lvl1pPr marL="625475"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FFFFFF"/>
                </a:solidFill>
                <a:effectLst/>
                <a:uLnTx/>
                <a:uFillTx/>
                <a:latin typeface="Proxima Nova Rg"/>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sz="1401" dirty="0"/>
              <a:t>Excise/corrective taxes are piecemeal</a:t>
            </a:r>
          </a:p>
        </p:txBody>
      </p:sp>
      <p:sp>
        <p:nvSpPr>
          <p:cNvPr id="14" name="TextBox 13">
            <a:extLst>
              <a:ext uri="{FF2B5EF4-FFF2-40B4-BE49-F238E27FC236}">
                <a16:creationId xmlns:a16="http://schemas.microsoft.com/office/drawing/2014/main" id="{C3FD40CF-E358-ADB0-21DF-C59857F4DA04}"/>
              </a:ext>
            </a:extLst>
          </p:cNvPr>
          <p:cNvSpPr txBox="1"/>
          <p:nvPr/>
        </p:nvSpPr>
        <p:spPr>
          <a:xfrm>
            <a:off x="305146" y="6067855"/>
            <a:ext cx="10065258" cy="375552"/>
          </a:xfrm>
          <a:prstGeom prst="rect">
            <a:avLst/>
          </a:prstGeom>
          <a:noFill/>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Report notes </a:t>
            </a:r>
            <a:r>
              <a:rPr lang="en-US" b="1" i="1" dirty="0">
                <a:latin typeface="Calibri" panose="020F0502020204030204" pitchFamily="34" charset="0"/>
                <a:ea typeface="Calibri" panose="020F0502020204030204" pitchFamily="34" charset="0"/>
                <a:cs typeface="Calibri" panose="020F0502020204030204" pitchFamily="34" charset="0"/>
              </a:rPr>
              <a:t>incomplete fiscal rules</a:t>
            </a:r>
            <a:r>
              <a:rPr lang="en-US" dirty="0">
                <a:latin typeface="Calibri" panose="020F0502020204030204" pitchFamily="34" charset="0"/>
                <a:ea typeface="Calibri" panose="020F0502020204030204" pitchFamily="34" charset="0"/>
                <a:cs typeface="Calibri" panose="020F0502020204030204" pitchFamily="34" charset="0"/>
              </a:rPr>
              <a:t> and </a:t>
            </a:r>
            <a:r>
              <a:rPr lang="en-US" b="1" i="1" dirty="0">
                <a:latin typeface="Calibri" panose="020F0502020204030204" pitchFamily="34" charset="0"/>
                <a:ea typeface="Calibri" panose="020F0502020204030204" pitchFamily="34" charset="0"/>
                <a:cs typeface="Calibri" panose="020F0502020204030204" pitchFamily="34" charset="0"/>
              </a:rPr>
              <a:t>gaps in independent fiscal advice</a:t>
            </a:r>
            <a:r>
              <a:rPr lang="en-US" dirty="0">
                <a:latin typeface="Calibri" panose="020F0502020204030204" pitchFamily="34" charset="0"/>
                <a:ea typeface="Calibri" panose="020F0502020204030204" pitchFamily="34" charset="0"/>
                <a:cs typeface="Calibri" panose="020F0502020204030204" pitchFamily="34" charset="0"/>
              </a:rPr>
              <a:t> as key challenges.</a:t>
            </a:r>
            <a:endParaRPr lang="en-AU" kern="1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8343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EBF4F-F161-684A-63CF-20CD19ACA756}"/>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0E001E93-A852-3916-0167-EDA7C34BA143}"/>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5412032F-C466-D159-520A-8C6EB0C27E53}"/>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417E1A66-3A73-AC35-44F6-1494C9F72BF7}"/>
              </a:ext>
            </a:extLst>
          </p:cNvPr>
          <p:cNvSpPr>
            <a:spLocks noGrp="1"/>
          </p:cNvSpPr>
          <p:nvPr>
            <p:ph type="sldNum" sz="quarter" idx="10"/>
          </p:nvPr>
        </p:nvSpPr>
        <p:spPr/>
        <p:txBody>
          <a:bodyPr/>
          <a:lstStyle/>
          <a:p>
            <a:fld id="{4F9AC08D-23A9-440E-BCB9-AA1E9877CC38}" type="slidenum">
              <a:rPr lang="en-US" smtClean="0"/>
              <a:pPr/>
              <a:t>2</a:t>
            </a:fld>
            <a:endParaRPr lang="en-US"/>
          </a:p>
        </p:txBody>
      </p:sp>
      <p:sp>
        <p:nvSpPr>
          <p:cNvPr id="63" name="Title 62">
            <a:extLst>
              <a:ext uri="{FF2B5EF4-FFF2-40B4-BE49-F238E27FC236}">
                <a16:creationId xmlns:a16="http://schemas.microsoft.com/office/drawing/2014/main" id="{9070402A-001F-48B8-B11E-7ED12C211B92}"/>
              </a:ext>
            </a:extLst>
          </p:cNvPr>
          <p:cNvSpPr>
            <a:spLocks noGrp="1"/>
          </p:cNvSpPr>
          <p:nvPr>
            <p:ph type="title"/>
          </p:nvPr>
        </p:nvSpPr>
        <p:spPr/>
        <p:txBody>
          <a:bodyPr/>
          <a:lstStyle/>
          <a:p>
            <a:r>
              <a:rPr lang="en-AU" dirty="0"/>
              <a:t>Summary</a:t>
            </a:r>
          </a:p>
        </p:txBody>
      </p:sp>
      <p:pic>
        <p:nvPicPr>
          <p:cNvPr id="22" name="Graphic 21" descr="Fast Forward with solid fill">
            <a:extLst>
              <a:ext uri="{FF2B5EF4-FFF2-40B4-BE49-F238E27FC236}">
                <a16:creationId xmlns:a16="http://schemas.microsoft.com/office/drawing/2014/main" id="{0BA531D3-3B41-DAAD-2876-CBFE39318F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542BDFEE-C22F-7C6C-6535-B59A019A225D}"/>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14D0EEFB-D303-7C23-1CB3-81B097456C77}"/>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935EE635-24FA-25EC-DB7E-86BA5E754C3F}"/>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16228EFB-5026-E3CC-8631-9366C6ECE5A5}"/>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77334F9F-05D5-3343-2D6A-50106ADD5511}"/>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3" name="Graphic 42">
            <a:extLst>
              <a:ext uri="{FF2B5EF4-FFF2-40B4-BE49-F238E27FC236}">
                <a16:creationId xmlns:a16="http://schemas.microsoft.com/office/drawing/2014/main" id="{19F17D9D-6E4D-9647-12C3-78D530F71BB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AA84EED4-672B-0B6B-8CE6-6F0593B5450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353002B7-D127-F15D-EE65-A514ED2492B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8C1F3073-25ED-3EA7-3C1D-19F87F1E920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7D816DD4-8877-5457-74A3-A3586828111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AC1796E5-0720-CB29-A180-FFF86A58713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5" name="TextBox 4">
            <a:extLst>
              <a:ext uri="{FF2B5EF4-FFF2-40B4-BE49-F238E27FC236}">
                <a16:creationId xmlns:a16="http://schemas.microsoft.com/office/drawing/2014/main" id="{2E9BD1AE-23AD-7547-E20F-6D1EC66C5A5B}"/>
              </a:ext>
            </a:extLst>
          </p:cNvPr>
          <p:cNvSpPr txBox="1"/>
          <p:nvPr/>
        </p:nvSpPr>
        <p:spPr>
          <a:xfrm>
            <a:off x="378797" y="1105712"/>
            <a:ext cx="10487436" cy="671915"/>
          </a:xfrm>
          <a:prstGeom prst="rect">
            <a:avLst/>
          </a:prstGeom>
          <a:noFill/>
        </p:spPr>
        <p:txBody>
          <a:bodyPr wrap="square">
            <a:spAutoFit/>
          </a:bodyPr>
          <a:lstStyle/>
          <a:p>
            <a:pPr marR="0" lvl="0">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Consolidated government accounts suggest that </a:t>
            </a:r>
            <a:r>
              <a:rPr lang="en-AU" sz="1800" b="1" kern="100" dirty="0">
                <a:effectLst/>
                <a:latin typeface="Calibri" panose="020F0502020204030204" pitchFamily="34" charset="0"/>
                <a:ea typeface="Calibri" panose="020F0502020204030204" pitchFamily="34" charset="0"/>
                <a:cs typeface="Times New Roman" panose="02020603050405020304" pitchFamily="18" charset="0"/>
              </a:rPr>
              <a:t>the fiscal position is under greater strain than federal accounts suggest</a:t>
            </a: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In the next 20 years:</a:t>
            </a:r>
          </a:p>
        </p:txBody>
      </p:sp>
      <p:sp>
        <p:nvSpPr>
          <p:cNvPr id="3" name="TextBox 2">
            <a:extLst>
              <a:ext uri="{FF2B5EF4-FFF2-40B4-BE49-F238E27FC236}">
                <a16:creationId xmlns:a16="http://schemas.microsoft.com/office/drawing/2014/main" id="{EF954ACF-2E1A-5E78-E549-156B40C6DAF4}"/>
              </a:ext>
            </a:extLst>
          </p:cNvPr>
          <p:cNvSpPr txBox="1"/>
          <p:nvPr/>
        </p:nvSpPr>
        <p:spPr>
          <a:xfrm>
            <a:off x="378797" y="1865882"/>
            <a:ext cx="10487436" cy="1469826"/>
          </a:xfrm>
          <a:prstGeom prst="rect">
            <a:avLst/>
          </a:prstGeom>
          <a:noFill/>
        </p:spPr>
        <p:txBody>
          <a:bodyPr wrap="square">
            <a:spAutoFit/>
          </a:bodyPr>
          <a:lstStyle/>
          <a:p>
            <a:pPr marL="285750" marR="0" lvl="0" indent="-285750">
              <a:lnSpc>
                <a:spcPct val="107000"/>
              </a:lnSpc>
              <a:spcAft>
                <a:spcPts val="800"/>
              </a:spcAft>
              <a:buFont typeface="Arial" panose="020B0604020202020204" pitchFamily="34" charset="0"/>
              <a:buChar char="•"/>
            </a:pPr>
            <a:r>
              <a:rPr lang="en-AU" kern="100" dirty="0">
                <a:latin typeface="Calibri" panose="020F0502020204030204" pitchFamily="34" charset="0"/>
                <a:ea typeface="Calibri" panose="020F0502020204030204" pitchFamily="34" charset="0"/>
                <a:cs typeface="Times New Roman" panose="02020603050405020304" pitchFamily="18" charset="0"/>
              </a:rPr>
              <a:t>Baby boomers are requiring a growing amount of health care – the share of the population over 75 will double.</a:t>
            </a:r>
          </a:p>
          <a:p>
            <a:pPr marL="285750" marR="0" lvl="0" indent="-285750">
              <a:lnSpc>
                <a:spcPct val="107000"/>
              </a:lnSpc>
              <a:spcAft>
                <a:spcPts val="800"/>
              </a:spcAft>
              <a:buFont typeface="Arial" panose="020B0604020202020204" pitchFamily="34" charset="0"/>
              <a:buChar cha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General government spending will cros</a:t>
            </a:r>
            <a:r>
              <a:rPr lang="en-AU" kern="100" dirty="0">
                <a:latin typeface="Calibri" panose="020F0502020204030204" pitchFamily="34" charset="0"/>
                <a:ea typeface="Calibri" panose="020F0502020204030204" pitchFamily="34" charset="0"/>
                <a:cs typeface="Times New Roman" panose="02020603050405020304" pitchFamily="18" charset="0"/>
              </a:rPr>
              <a:t>s 40% of GDP.</a:t>
            </a:r>
          </a:p>
          <a:p>
            <a:pPr marL="285750" marR="0" lvl="0" indent="-285750">
              <a:lnSpc>
                <a:spcPct val="107000"/>
              </a:lnSpc>
              <a:spcAft>
                <a:spcPts val="800"/>
              </a:spcAft>
              <a:buFont typeface="Arial" panose="020B0604020202020204" pitchFamily="34" charset="0"/>
              <a:buChar cha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Gross government debt will rise above 60% of GDP – its highest share since the 1940s.</a:t>
            </a:r>
          </a:p>
        </p:txBody>
      </p:sp>
      <p:sp>
        <p:nvSpPr>
          <p:cNvPr id="4" name="TextBox 3">
            <a:extLst>
              <a:ext uri="{FF2B5EF4-FFF2-40B4-BE49-F238E27FC236}">
                <a16:creationId xmlns:a16="http://schemas.microsoft.com/office/drawing/2014/main" id="{24B596AE-77C4-E6FE-16DB-118256AC7736}"/>
              </a:ext>
            </a:extLst>
          </p:cNvPr>
          <p:cNvSpPr txBox="1"/>
          <p:nvPr/>
        </p:nvSpPr>
        <p:spPr>
          <a:xfrm>
            <a:off x="421615" y="3853250"/>
            <a:ext cx="10806045" cy="968278"/>
          </a:xfrm>
          <a:prstGeom prst="rect">
            <a:avLst/>
          </a:prstGeom>
          <a:noFill/>
        </p:spPr>
        <p:txBody>
          <a:bodyPr wrap="square">
            <a:spAutoFit/>
          </a:bodyPr>
          <a:lstStyle/>
          <a:p>
            <a:pPr marR="0" lvl="0">
              <a:lnSpc>
                <a:spcPct val="107000"/>
              </a:lnSpc>
              <a:spcAft>
                <a:spcPts val="800"/>
              </a:spcAft>
            </a:pPr>
            <a:r>
              <a:rPr lang="en-AU" sz="1800" b="1" kern="100" dirty="0">
                <a:effectLst/>
                <a:latin typeface="Calibri" panose="020F0502020204030204" pitchFamily="34" charset="0"/>
                <a:ea typeface="Calibri" panose="020F0502020204030204" pitchFamily="34" charset="0"/>
                <a:cs typeface="Times New Roman" panose="02020603050405020304" pitchFamily="18" charset="0"/>
              </a:rPr>
              <a:t>States bare the brunt of increased demand for services </a:t>
            </a: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the key reason why our outlook for general government is more negative is greater expected pressure on state budgets. However, federal government adds to these pressures by increasing the universality of social protection and lifting spending on defence.</a:t>
            </a:r>
          </a:p>
        </p:txBody>
      </p:sp>
      <p:sp>
        <p:nvSpPr>
          <p:cNvPr id="6" name="TextBox 5">
            <a:extLst>
              <a:ext uri="{FF2B5EF4-FFF2-40B4-BE49-F238E27FC236}">
                <a16:creationId xmlns:a16="http://schemas.microsoft.com/office/drawing/2014/main" id="{FB963450-C52D-86B4-2AE3-3C72557BA1CB}"/>
              </a:ext>
            </a:extLst>
          </p:cNvPr>
          <p:cNvSpPr txBox="1"/>
          <p:nvPr/>
        </p:nvSpPr>
        <p:spPr>
          <a:xfrm>
            <a:off x="421614" y="5339070"/>
            <a:ext cx="10806045" cy="671915"/>
          </a:xfrm>
          <a:prstGeom prst="rect">
            <a:avLst/>
          </a:prstGeom>
          <a:noFill/>
        </p:spPr>
        <p:txBody>
          <a:bodyPr wrap="square">
            <a:spAutoFit/>
          </a:bodyPr>
          <a:lstStyle/>
          <a:p>
            <a:pPr marR="0" lvl="0">
              <a:lnSpc>
                <a:spcPct val="107000"/>
              </a:lnSpc>
              <a:spcAft>
                <a:spcPts val="800"/>
              </a:spcAft>
            </a:pPr>
            <a:r>
              <a:rPr lang="en-AU" sz="1800" b="1" kern="100" dirty="0">
                <a:effectLst/>
                <a:latin typeface="Calibri" panose="020F0502020204030204" pitchFamily="34" charset="0"/>
                <a:ea typeface="Calibri" panose="020F0502020204030204" pitchFamily="34" charset="0"/>
                <a:cs typeface="Times New Roman" panose="02020603050405020304" pitchFamily="18" charset="0"/>
              </a:rPr>
              <a:t>Call to action</a:t>
            </a: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This work highlights the increasingly narrow path for fiscal sustainability in Australia. Choices need to be made about how to manage general government expenditure.</a:t>
            </a:r>
          </a:p>
        </p:txBody>
      </p:sp>
    </p:spTree>
    <p:extLst>
      <p:ext uri="{BB962C8B-B14F-4D97-AF65-F5344CB8AC3E}">
        <p14:creationId xmlns:p14="http://schemas.microsoft.com/office/powerpoint/2010/main" val="985927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F75F3-AB4B-7C99-1100-347F1F1D2018}"/>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12082E96-B1DB-488C-2BCB-7AD344A51A51}"/>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0E001E93-A852-3916-0167-EDA7C34BA143}"/>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EBC1B33E-C63C-50AF-4ED2-2DCED86888C0}"/>
              </a:ext>
            </a:extLst>
          </p:cNvPr>
          <p:cNvSpPr>
            <a:spLocks noGrp="1"/>
          </p:cNvSpPr>
          <p:nvPr>
            <p:ph type="sldNum" sz="quarter" idx="10"/>
          </p:nvPr>
        </p:nvSpPr>
        <p:spPr/>
        <p:txBody>
          <a:bodyPr/>
          <a:lstStyle/>
          <a:p>
            <a:fld id="{4F9AC08D-23A9-440E-BCB9-AA1E9877CC38}" type="slidenum">
              <a:rPr lang="en-US" smtClean="0"/>
              <a:pPr/>
              <a:t>3</a:t>
            </a:fld>
            <a:endParaRPr lang="en-US"/>
          </a:p>
        </p:txBody>
      </p:sp>
      <p:sp>
        <p:nvSpPr>
          <p:cNvPr id="63" name="Title 62">
            <a:extLst>
              <a:ext uri="{FF2B5EF4-FFF2-40B4-BE49-F238E27FC236}">
                <a16:creationId xmlns:a16="http://schemas.microsoft.com/office/drawing/2014/main" id="{67CD9CCE-1999-B97E-CEB4-13392A1B8919}"/>
              </a:ext>
            </a:extLst>
          </p:cNvPr>
          <p:cNvSpPr>
            <a:spLocks noGrp="1"/>
          </p:cNvSpPr>
          <p:nvPr>
            <p:ph type="title"/>
          </p:nvPr>
        </p:nvSpPr>
        <p:spPr/>
        <p:txBody>
          <a:bodyPr/>
          <a:lstStyle/>
          <a:p>
            <a:r>
              <a:rPr lang="en-AU" dirty="0"/>
              <a:t>Borrowing has become a habit</a:t>
            </a:r>
          </a:p>
        </p:txBody>
      </p:sp>
      <p:pic>
        <p:nvPicPr>
          <p:cNvPr id="22" name="Graphic 21" descr="Fast Forward with solid fill">
            <a:extLst>
              <a:ext uri="{FF2B5EF4-FFF2-40B4-BE49-F238E27FC236}">
                <a16:creationId xmlns:a16="http://schemas.microsoft.com/office/drawing/2014/main" id="{8A7DC35E-9111-89FC-0DF2-34C4EDDDB7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BCE43D11-4DAB-A5CF-E202-040E6632B3CA}"/>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8A7441C4-6D31-29F8-DE03-12678DCCCA51}"/>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E099907B-C9BC-CEC0-0B10-848BD8B2CB69}"/>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1CD66B8D-A529-4494-149E-A8CA680385C6}"/>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C4C4DFC4-F0FE-04C1-A992-D49A750381D0}"/>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931C713A-6448-0E15-31C1-0D6A74981E82}"/>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1E5F5A1F-A95A-14E8-B9EE-E424EC43CF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00A884EF-9367-0034-FEA5-499E033E347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93209A04-50C4-06F7-A8D7-124617DCB52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6668232C-35E3-EB4B-12D7-3FE60A68359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21EF67C4-2DAE-430F-3501-2830D496BC7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25110056-DD96-907C-92B4-60E3FA0638D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C0148140-459F-F45B-D11E-E086C079240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5" name="TextBox 4">
            <a:extLst>
              <a:ext uri="{FF2B5EF4-FFF2-40B4-BE49-F238E27FC236}">
                <a16:creationId xmlns:a16="http://schemas.microsoft.com/office/drawing/2014/main" id="{8DAD8F00-3429-2C50-CA0E-02C2FEB8A6EA}"/>
              </a:ext>
            </a:extLst>
          </p:cNvPr>
          <p:cNvSpPr txBox="1"/>
          <p:nvPr/>
        </p:nvSpPr>
        <p:spPr>
          <a:xfrm>
            <a:off x="378797" y="1114122"/>
            <a:ext cx="10487436" cy="375552"/>
          </a:xfrm>
          <a:prstGeom prst="rect">
            <a:avLst/>
          </a:prstGeom>
          <a:noFill/>
        </p:spPr>
        <p:txBody>
          <a:bodyPr wrap="square">
            <a:spAutoFit/>
          </a:bodyPr>
          <a:lstStyle/>
          <a:p>
            <a:pPr marR="0" lvl="0">
              <a:lnSpc>
                <a:spcPct val="107000"/>
              </a:lnSpc>
              <a:spcAft>
                <a:spcPts val="800"/>
              </a:spcAft>
            </a:pPr>
            <a:r>
              <a:rPr lang="en-AU" sz="1800" i="1" kern="100" dirty="0">
                <a:effectLst/>
                <a:latin typeface="Calibri" panose="020F0502020204030204" pitchFamily="34" charset="0"/>
                <a:ea typeface="Calibri" panose="020F0502020204030204" pitchFamily="34" charset="0"/>
                <a:cs typeface="Times New Roman" panose="02020603050405020304" pitchFamily="18" charset="0"/>
              </a:rPr>
              <a:t>By 2028, Australia is projected to have run 20 consecutive deficits on a consolidated (state and federal) basis.</a:t>
            </a:r>
          </a:p>
        </p:txBody>
      </p:sp>
      <p:pic>
        <p:nvPicPr>
          <p:cNvPr id="9" name="Graphic 8">
            <a:extLst>
              <a:ext uri="{FF2B5EF4-FFF2-40B4-BE49-F238E27FC236}">
                <a16:creationId xmlns:a16="http://schemas.microsoft.com/office/drawing/2014/main" id="{7FF35C7F-0690-BA48-F822-DD0F4F0467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8525" y="2057262"/>
            <a:ext cx="3620579" cy="3916345"/>
          </a:xfrm>
          <a:prstGeom prst="rect">
            <a:avLst/>
          </a:prstGeom>
        </p:spPr>
      </p:pic>
      <p:pic>
        <p:nvPicPr>
          <p:cNvPr id="11" name="Graphic 10">
            <a:extLst>
              <a:ext uri="{FF2B5EF4-FFF2-40B4-BE49-F238E27FC236}">
                <a16:creationId xmlns:a16="http://schemas.microsoft.com/office/drawing/2014/main" id="{C9A9DF63-822A-CD61-C852-57B9F298B26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66410" y="2070037"/>
            <a:ext cx="3536946" cy="3825880"/>
          </a:xfrm>
          <a:prstGeom prst="rect">
            <a:avLst/>
          </a:prstGeom>
        </p:spPr>
      </p:pic>
      <p:cxnSp>
        <p:nvCxnSpPr>
          <p:cNvPr id="3" name="Straight Connector 2">
            <a:extLst>
              <a:ext uri="{FF2B5EF4-FFF2-40B4-BE49-F238E27FC236}">
                <a16:creationId xmlns:a16="http://schemas.microsoft.com/office/drawing/2014/main" id="{B02BBD15-56E0-AD52-1A2D-837C5AF2680D}"/>
              </a:ext>
            </a:extLst>
          </p:cNvPr>
          <p:cNvCxnSpPr>
            <a:cxnSpLocks/>
          </p:cNvCxnSpPr>
          <p:nvPr/>
        </p:nvCxnSpPr>
        <p:spPr>
          <a:xfrm>
            <a:off x="573967" y="2057262"/>
            <a:ext cx="5286107" cy="0"/>
          </a:xfrm>
          <a:prstGeom prst="line">
            <a:avLst/>
          </a:prstGeom>
          <a:noFill/>
          <a:ln w="9525" cap="flat" cmpd="sng" algn="ctr">
            <a:solidFill>
              <a:srgbClr val="000000"/>
            </a:solidFill>
            <a:prstDash val="solid"/>
            <a:headEnd type="none" w="med" len="med"/>
            <a:tailEnd type="none" w="med" len="med"/>
          </a:ln>
          <a:effectLst/>
        </p:spPr>
      </p:cxnSp>
      <p:sp>
        <p:nvSpPr>
          <p:cNvPr id="4" name="Text Placeholder 89">
            <a:extLst>
              <a:ext uri="{FF2B5EF4-FFF2-40B4-BE49-F238E27FC236}">
                <a16:creationId xmlns:a16="http://schemas.microsoft.com/office/drawing/2014/main" id="{F53D4DE5-00D9-4F04-BF64-A4665BEF350B}"/>
              </a:ext>
            </a:extLst>
          </p:cNvPr>
          <p:cNvSpPr txBox="1">
            <a:spLocks/>
          </p:cNvSpPr>
          <p:nvPr/>
        </p:nvSpPr>
        <p:spPr>
          <a:xfrm>
            <a:off x="831142" y="1730625"/>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Consolidated deficits persist</a:t>
            </a:r>
          </a:p>
        </p:txBody>
      </p:sp>
      <p:cxnSp>
        <p:nvCxnSpPr>
          <p:cNvPr id="6" name="Straight Connector 5">
            <a:extLst>
              <a:ext uri="{FF2B5EF4-FFF2-40B4-BE49-F238E27FC236}">
                <a16:creationId xmlns:a16="http://schemas.microsoft.com/office/drawing/2014/main" id="{DB58B6D7-1650-5E03-4E51-870ECAB82532}"/>
              </a:ext>
            </a:extLst>
          </p:cNvPr>
          <p:cNvCxnSpPr>
            <a:cxnSpLocks/>
          </p:cNvCxnSpPr>
          <p:nvPr/>
        </p:nvCxnSpPr>
        <p:spPr>
          <a:xfrm>
            <a:off x="6329265" y="2038398"/>
            <a:ext cx="5286107" cy="0"/>
          </a:xfrm>
          <a:prstGeom prst="line">
            <a:avLst/>
          </a:prstGeom>
          <a:noFill/>
          <a:ln w="9525" cap="flat" cmpd="sng" algn="ctr">
            <a:solidFill>
              <a:srgbClr val="000000"/>
            </a:solidFill>
            <a:prstDash val="solid"/>
            <a:headEnd type="none" w="med" len="med"/>
            <a:tailEnd type="none" w="med" len="med"/>
          </a:ln>
          <a:effectLst/>
        </p:spPr>
      </p:cxnSp>
      <p:sp>
        <p:nvSpPr>
          <p:cNvPr id="7" name="Text Placeholder 89">
            <a:extLst>
              <a:ext uri="{FF2B5EF4-FFF2-40B4-BE49-F238E27FC236}">
                <a16:creationId xmlns:a16="http://schemas.microsoft.com/office/drawing/2014/main" id="{EAE810E3-8171-C1C3-9F2D-008F01A35743}"/>
              </a:ext>
            </a:extLst>
          </p:cNvPr>
          <p:cNvSpPr txBox="1">
            <a:spLocks/>
          </p:cNvSpPr>
          <p:nvPr/>
        </p:nvSpPr>
        <p:spPr>
          <a:xfrm>
            <a:off x="6841719" y="1685542"/>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Driving rising consolidated debt</a:t>
            </a:r>
          </a:p>
        </p:txBody>
      </p:sp>
    </p:spTree>
    <p:extLst>
      <p:ext uri="{BB962C8B-B14F-4D97-AF65-F5344CB8AC3E}">
        <p14:creationId xmlns:p14="http://schemas.microsoft.com/office/powerpoint/2010/main" val="1202223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F619C-01FA-0072-85AB-D70AE6968BED}"/>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325FD727-5371-2E23-28C6-7F71DB30DBED}"/>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0E001E93-A852-3916-0167-EDA7C34BA143}"/>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3EEA1CEE-A230-5A46-D8E8-18C0DA17417A}"/>
              </a:ext>
            </a:extLst>
          </p:cNvPr>
          <p:cNvSpPr>
            <a:spLocks noGrp="1"/>
          </p:cNvSpPr>
          <p:nvPr>
            <p:ph type="sldNum" sz="quarter" idx="10"/>
          </p:nvPr>
        </p:nvSpPr>
        <p:spPr/>
        <p:txBody>
          <a:bodyPr/>
          <a:lstStyle/>
          <a:p>
            <a:fld id="{4F9AC08D-23A9-440E-BCB9-AA1E9877CC38}" type="slidenum">
              <a:rPr lang="en-US" smtClean="0"/>
              <a:pPr/>
              <a:t>4</a:t>
            </a:fld>
            <a:endParaRPr lang="en-US"/>
          </a:p>
        </p:txBody>
      </p:sp>
      <p:sp>
        <p:nvSpPr>
          <p:cNvPr id="63" name="Title 62">
            <a:extLst>
              <a:ext uri="{FF2B5EF4-FFF2-40B4-BE49-F238E27FC236}">
                <a16:creationId xmlns:a16="http://schemas.microsoft.com/office/drawing/2014/main" id="{7FA31857-CDCA-3B1C-AFA1-CEF7A7383DB2}"/>
              </a:ext>
            </a:extLst>
          </p:cNvPr>
          <p:cNvSpPr>
            <a:spLocks noGrp="1"/>
          </p:cNvSpPr>
          <p:nvPr>
            <p:ph type="title"/>
          </p:nvPr>
        </p:nvSpPr>
        <p:spPr/>
        <p:txBody>
          <a:bodyPr/>
          <a:lstStyle/>
          <a:p>
            <a:pPr lvl="0"/>
            <a:r>
              <a:rPr lang="en-AU" dirty="0"/>
              <a:t>Australia is at risk of losing its status as a low debt economy </a:t>
            </a:r>
          </a:p>
        </p:txBody>
      </p:sp>
      <p:pic>
        <p:nvPicPr>
          <p:cNvPr id="22" name="Graphic 21" descr="Fast Forward with solid fill">
            <a:extLst>
              <a:ext uri="{FF2B5EF4-FFF2-40B4-BE49-F238E27FC236}">
                <a16:creationId xmlns:a16="http://schemas.microsoft.com/office/drawing/2014/main" id="{CB70F080-1806-9D5D-75EA-A244C35F80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AC8A2179-A479-7DFA-9FAC-615DF2E88E0D}"/>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2EA56316-9A20-1899-1E78-1938EC755133}"/>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C13C1CF2-F99C-5836-9A7B-2558F92F8EB4}"/>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8D0E9582-E4FF-8B29-829D-B3EE991B3731}"/>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660E6972-1D9A-72D4-A899-6D99791FE16E}"/>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C31F7E6B-9A2B-657D-9160-91E3D1B6B639}"/>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99022C3F-F56F-1FC1-E92F-92B3356AB5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F65BCA98-7857-6E25-85A6-4E62D8B7011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52DEE7E0-6C61-51A0-5A73-C9A6743D8E2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CC9FD6D3-5724-C578-F4FF-8EABFC6FF03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31E79022-947C-5629-6685-005F43E6C8A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C5599392-DB3B-1BAB-07C1-0F3F5778BE3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B0F89345-ABBA-B7ED-6CD8-B876103475B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10" name="TextBox 9">
            <a:extLst>
              <a:ext uri="{FF2B5EF4-FFF2-40B4-BE49-F238E27FC236}">
                <a16:creationId xmlns:a16="http://schemas.microsoft.com/office/drawing/2014/main" id="{6E034BE0-600F-E02E-C28D-9A452F1B0CBD}"/>
              </a:ext>
            </a:extLst>
          </p:cNvPr>
          <p:cNvSpPr txBox="1"/>
          <p:nvPr/>
        </p:nvSpPr>
        <p:spPr>
          <a:xfrm>
            <a:off x="468630" y="996756"/>
            <a:ext cx="8952862" cy="671915"/>
          </a:xfrm>
          <a:prstGeom prst="rect">
            <a:avLst/>
          </a:prstGeom>
          <a:noFill/>
        </p:spPr>
        <p:txBody>
          <a:bodyPr wrap="square">
            <a:spAutoFit/>
          </a:bodyPr>
          <a:lstStyle/>
          <a:p>
            <a:pPr marL="0" marR="0">
              <a:lnSpc>
                <a:spcPct val="107000"/>
              </a:lnSpc>
              <a:spcAft>
                <a:spcPts val="800"/>
              </a:spcAft>
              <a:buNone/>
            </a:pPr>
            <a:r>
              <a:rPr lang="en-AU" sz="1800" i="1" kern="100" dirty="0">
                <a:effectLst/>
                <a:latin typeface="Calibri" panose="020F0502020204030204" pitchFamily="34" charset="0"/>
                <a:ea typeface="Calibri" panose="020F0502020204030204" pitchFamily="34" charset="0"/>
                <a:cs typeface="Times New Roman" panose="02020603050405020304" pitchFamily="18" charset="0"/>
              </a:rPr>
              <a:t>Between 2007 and 2016, Australia’s gross public debt (as a share of GDP) was among the lowest in the OECD. Today we are middle of the pack ranking 18</a:t>
            </a:r>
            <a:r>
              <a:rPr lang="en-AU" sz="1800" i="1" kern="1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AU" sz="1800" i="1" kern="100" dirty="0">
                <a:effectLst/>
                <a:latin typeface="Calibri" panose="020F0502020204030204" pitchFamily="34" charset="0"/>
                <a:ea typeface="Calibri" panose="020F0502020204030204" pitchFamily="34" charset="0"/>
                <a:cs typeface="Times New Roman" panose="02020603050405020304" pitchFamily="18" charset="0"/>
              </a:rPr>
              <a:t> lowest out of 42 countries. </a:t>
            </a:r>
          </a:p>
        </p:txBody>
      </p:sp>
      <p:pic>
        <p:nvPicPr>
          <p:cNvPr id="12" name="Picture 11" descr="A graph of a number of countries/regions&#10;&#10;AI-generated content may be incorrect.">
            <a:extLst>
              <a:ext uri="{FF2B5EF4-FFF2-40B4-BE49-F238E27FC236}">
                <a16:creationId xmlns:a16="http://schemas.microsoft.com/office/drawing/2014/main" id="{623D64B8-9224-EAE6-CCED-43351B608A3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3602" y="2178298"/>
            <a:ext cx="4920459" cy="4341581"/>
          </a:xfrm>
          <a:prstGeom prst="rect">
            <a:avLst/>
          </a:prstGeom>
        </p:spPr>
      </p:pic>
      <p:pic>
        <p:nvPicPr>
          <p:cNvPr id="7" name="Picture 6" descr="A graph of the government level&#10;&#10;AI-generated content may be incorrect.">
            <a:extLst>
              <a:ext uri="{FF2B5EF4-FFF2-40B4-BE49-F238E27FC236}">
                <a16:creationId xmlns:a16="http://schemas.microsoft.com/office/drawing/2014/main" id="{6C93C457-E9CC-9234-7558-DBE894F8FF0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76250" y="1918236"/>
            <a:ext cx="4194941" cy="4589202"/>
          </a:xfrm>
          <a:prstGeom prst="rect">
            <a:avLst/>
          </a:prstGeom>
        </p:spPr>
      </p:pic>
      <p:cxnSp>
        <p:nvCxnSpPr>
          <p:cNvPr id="4" name="Straight Connector 3">
            <a:extLst>
              <a:ext uri="{FF2B5EF4-FFF2-40B4-BE49-F238E27FC236}">
                <a16:creationId xmlns:a16="http://schemas.microsoft.com/office/drawing/2014/main" id="{C37570B1-22CA-4DBB-5AB2-EFB6BB22E9EB}"/>
              </a:ext>
            </a:extLst>
          </p:cNvPr>
          <p:cNvCxnSpPr>
            <a:cxnSpLocks/>
          </p:cNvCxnSpPr>
          <p:nvPr/>
        </p:nvCxnSpPr>
        <p:spPr>
          <a:xfrm>
            <a:off x="615530" y="2068829"/>
            <a:ext cx="5286107" cy="0"/>
          </a:xfrm>
          <a:prstGeom prst="line">
            <a:avLst/>
          </a:prstGeom>
          <a:noFill/>
          <a:ln w="9525" cap="flat" cmpd="sng" algn="ctr">
            <a:solidFill>
              <a:srgbClr val="000000"/>
            </a:solidFill>
            <a:prstDash val="solid"/>
            <a:headEnd type="none" w="med" len="med"/>
            <a:tailEnd type="none" w="med" len="med"/>
          </a:ln>
          <a:effectLst/>
        </p:spPr>
      </p:cxnSp>
      <p:sp>
        <p:nvSpPr>
          <p:cNvPr id="5" name="Text Placeholder 89">
            <a:extLst>
              <a:ext uri="{FF2B5EF4-FFF2-40B4-BE49-F238E27FC236}">
                <a16:creationId xmlns:a16="http://schemas.microsoft.com/office/drawing/2014/main" id="{0EF1768E-C653-39AD-645D-F1E08E4BAB92}"/>
              </a:ext>
            </a:extLst>
          </p:cNvPr>
          <p:cNvSpPr txBox="1">
            <a:spLocks/>
          </p:cNvSpPr>
          <p:nvPr/>
        </p:nvSpPr>
        <p:spPr>
          <a:xfrm>
            <a:off x="872705" y="1742192"/>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Moving up international comparisons</a:t>
            </a:r>
          </a:p>
        </p:txBody>
      </p:sp>
      <p:cxnSp>
        <p:nvCxnSpPr>
          <p:cNvPr id="6" name="Straight Connector 5">
            <a:extLst>
              <a:ext uri="{FF2B5EF4-FFF2-40B4-BE49-F238E27FC236}">
                <a16:creationId xmlns:a16="http://schemas.microsoft.com/office/drawing/2014/main" id="{C371CBCD-6F2F-283B-6030-17C37ABD5797}"/>
              </a:ext>
            </a:extLst>
          </p:cNvPr>
          <p:cNvCxnSpPr>
            <a:cxnSpLocks/>
          </p:cNvCxnSpPr>
          <p:nvPr/>
        </p:nvCxnSpPr>
        <p:spPr>
          <a:xfrm>
            <a:off x="6370828" y="2049965"/>
            <a:ext cx="5286107" cy="0"/>
          </a:xfrm>
          <a:prstGeom prst="line">
            <a:avLst/>
          </a:prstGeom>
          <a:noFill/>
          <a:ln w="9525" cap="flat" cmpd="sng" algn="ctr">
            <a:solidFill>
              <a:srgbClr val="000000"/>
            </a:solidFill>
            <a:prstDash val="solid"/>
            <a:headEnd type="none" w="med" len="med"/>
            <a:tailEnd type="none" w="med" len="med"/>
          </a:ln>
          <a:effectLst/>
        </p:spPr>
      </p:cxnSp>
      <p:sp>
        <p:nvSpPr>
          <p:cNvPr id="8" name="Text Placeholder 89">
            <a:extLst>
              <a:ext uri="{FF2B5EF4-FFF2-40B4-BE49-F238E27FC236}">
                <a16:creationId xmlns:a16="http://schemas.microsoft.com/office/drawing/2014/main" id="{AF46D078-4FAB-3785-B10D-93E61070B117}"/>
              </a:ext>
            </a:extLst>
          </p:cNvPr>
          <p:cNvSpPr txBox="1">
            <a:spLocks/>
          </p:cNvSpPr>
          <p:nvPr/>
        </p:nvSpPr>
        <p:spPr>
          <a:xfrm>
            <a:off x="6628003" y="1723328"/>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Funds “spent by” States increasingly matter</a:t>
            </a:r>
          </a:p>
        </p:txBody>
      </p:sp>
    </p:spTree>
    <p:extLst>
      <p:ext uri="{BB962C8B-B14F-4D97-AF65-F5344CB8AC3E}">
        <p14:creationId xmlns:p14="http://schemas.microsoft.com/office/powerpoint/2010/main" val="1334330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91D7F-5D4D-D13F-F5A2-583C21927678}"/>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BDBF5DDC-E430-D209-B69A-D8412809DF22}"/>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9A565BF3-AE8F-C23A-2A51-2B39975205D5}"/>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D333CFEA-1AEA-BCEE-5405-54C2D430D5D7}"/>
              </a:ext>
            </a:extLst>
          </p:cNvPr>
          <p:cNvSpPr>
            <a:spLocks noGrp="1"/>
          </p:cNvSpPr>
          <p:nvPr>
            <p:ph type="sldNum" sz="quarter" idx="10"/>
          </p:nvPr>
        </p:nvSpPr>
        <p:spPr/>
        <p:txBody>
          <a:bodyPr/>
          <a:lstStyle/>
          <a:p>
            <a:fld id="{4F9AC08D-23A9-440E-BCB9-AA1E9877CC38}" type="slidenum">
              <a:rPr lang="en-US" smtClean="0"/>
              <a:pPr/>
              <a:t>5</a:t>
            </a:fld>
            <a:endParaRPr lang="en-US"/>
          </a:p>
        </p:txBody>
      </p:sp>
      <p:sp>
        <p:nvSpPr>
          <p:cNvPr id="63" name="Title 62">
            <a:extLst>
              <a:ext uri="{FF2B5EF4-FFF2-40B4-BE49-F238E27FC236}">
                <a16:creationId xmlns:a16="http://schemas.microsoft.com/office/drawing/2014/main" id="{8A4DE40B-5CB2-F116-E14A-F8FE6AF06BCB}"/>
              </a:ext>
            </a:extLst>
          </p:cNvPr>
          <p:cNvSpPr>
            <a:spLocks noGrp="1"/>
          </p:cNvSpPr>
          <p:nvPr>
            <p:ph type="title"/>
          </p:nvPr>
        </p:nvSpPr>
        <p:spPr/>
        <p:txBody>
          <a:bodyPr/>
          <a:lstStyle/>
          <a:p>
            <a:pPr lvl="0"/>
            <a:r>
              <a:rPr lang="en-AU" dirty="0"/>
              <a:t>Good times generating spending habits</a:t>
            </a:r>
          </a:p>
        </p:txBody>
      </p:sp>
      <p:pic>
        <p:nvPicPr>
          <p:cNvPr id="22" name="Graphic 21" descr="Fast Forward with solid fill">
            <a:extLst>
              <a:ext uri="{FF2B5EF4-FFF2-40B4-BE49-F238E27FC236}">
                <a16:creationId xmlns:a16="http://schemas.microsoft.com/office/drawing/2014/main" id="{78E054B3-152D-0359-1CD1-2F9075FEF4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214DCF1F-3753-58DA-8DC5-BB8742257E53}"/>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FA3EB44C-C593-604F-D8CE-277F003C8831}"/>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3E666441-CDC9-BF7F-4325-69BE719DFA06}"/>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B6229203-F0A6-199D-CCC6-0D3D25010CF7}"/>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F15A1E99-675C-3E89-BD90-82922379A0B0}"/>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D7A7FF6E-CED0-6DD4-B132-B4AC42073ACD}"/>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32926ADE-9407-F302-880F-32B6ABBAE0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AF2E9684-E47C-8E1F-B5C4-3EFEA40B055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610998A7-5CA3-8B68-CA9D-3AC0A11E161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E1AC4EB1-F288-4A21-E58A-244EC543284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EBBDBE10-3BA8-42CD-16F0-774241DC252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2AEE6AA2-04EC-D9E0-352F-4535F8D37B2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1A107DE2-C73C-79DD-6D4D-7683BD411E3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10" name="TextBox 9">
            <a:extLst>
              <a:ext uri="{FF2B5EF4-FFF2-40B4-BE49-F238E27FC236}">
                <a16:creationId xmlns:a16="http://schemas.microsoft.com/office/drawing/2014/main" id="{041F981D-4965-7483-7B5D-0CBABA1DB599}"/>
              </a:ext>
            </a:extLst>
          </p:cNvPr>
          <p:cNvSpPr txBox="1"/>
          <p:nvPr/>
        </p:nvSpPr>
        <p:spPr>
          <a:xfrm>
            <a:off x="468630" y="996756"/>
            <a:ext cx="10065258" cy="671915"/>
          </a:xfrm>
          <a:prstGeom prst="rect">
            <a:avLst/>
          </a:prstGeom>
          <a:noFill/>
        </p:spPr>
        <p:txBody>
          <a:bodyPr wrap="square">
            <a:spAutoFit/>
          </a:bodyPr>
          <a:lstStyle/>
          <a:p>
            <a:pPr>
              <a:lnSpc>
                <a:spcPct val="107000"/>
              </a:lnSpc>
              <a:spcAft>
                <a:spcPts val="800"/>
              </a:spcAft>
            </a:pPr>
            <a:r>
              <a:rPr lang="en-US" i="1" dirty="0">
                <a:latin typeface="Calibri" panose="020F0502020204030204" pitchFamily="34" charset="0"/>
                <a:ea typeface="Calibri" panose="020F0502020204030204" pitchFamily="34" charset="0"/>
                <a:cs typeface="Calibri" panose="020F0502020204030204" pitchFamily="34" charset="0"/>
              </a:rPr>
              <a:t>Between 2000 and 2011, government spending and GDP both grew by an average of 3.0 per cent per year. Since then, spending has continued to grow by 2.9 per cent but GDP only grew by 2.5 per cent. </a:t>
            </a:r>
            <a:endParaRPr lang="en-AU" i="1" kern="1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Graphic 6">
            <a:extLst>
              <a:ext uri="{FF2B5EF4-FFF2-40B4-BE49-F238E27FC236}">
                <a16:creationId xmlns:a16="http://schemas.microsoft.com/office/drawing/2014/main" id="{58D66DEA-97BB-73E5-A7CE-E769A130446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3270" y="2210788"/>
            <a:ext cx="4074475" cy="4040043"/>
          </a:xfrm>
          <a:prstGeom prst="rect">
            <a:avLst/>
          </a:prstGeom>
        </p:spPr>
      </p:pic>
      <p:pic>
        <p:nvPicPr>
          <p:cNvPr id="9" name="Graphic 8">
            <a:extLst>
              <a:ext uri="{FF2B5EF4-FFF2-40B4-BE49-F238E27FC236}">
                <a16:creationId xmlns:a16="http://schemas.microsoft.com/office/drawing/2014/main" id="{78417588-E087-CF22-8978-B33FE937ACA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68830" y="2173769"/>
            <a:ext cx="3381375" cy="3943350"/>
          </a:xfrm>
          <a:prstGeom prst="rect">
            <a:avLst/>
          </a:prstGeom>
        </p:spPr>
      </p:pic>
      <p:cxnSp>
        <p:nvCxnSpPr>
          <p:cNvPr id="3" name="Straight Connector 2">
            <a:extLst>
              <a:ext uri="{FF2B5EF4-FFF2-40B4-BE49-F238E27FC236}">
                <a16:creationId xmlns:a16="http://schemas.microsoft.com/office/drawing/2014/main" id="{CD21BD72-47FB-F335-F720-56E71C6FEE0E}"/>
              </a:ext>
            </a:extLst>
          </p:cNvPr>
          <p:cNvCxnSpPr>
            <a:cxnSpLocks/>
          </p:cNvCxnSpPr>
          <p:nvPr/>
        </p:nvCxnSpPr>
        <p:spPr>
          <a:xfrm>
            <a:off x="532403" y="2185872"/>
            <a:ext cx="5286107" cy="0"/>
          </a:xfrm>
          <a:prstGeom prst="line">
            <a:avLst/>
          </a:prstGeom>
          <a:noFill/>
          <a:ln w="9525" cap="flat" cmpd="sng" algn="ctr">
            <a:solidFill>
              <a:srgbClr val="000000"/>
            </a:solidFill>
            <a:prstDash val="solid"/>
            <a:headEnd type="none" w="med" len="med"/>
            <a:tailEnd type="none" w="med" len="med"/>
          </a:ln>
          <a:effectLst/>
        </p:spPr>
      </p:cxnSp>
      <p:sp>
        <p:nvSpPr>
          <p:cNvPr id="4" name="Text Placeholder 89">
            <a:extLst>
              <a:ext uri="{FF2B5EF4-FFF2-40B4-BE49-F238E27FC236}">
                <a16:creationId xmlns:a16="http://schemas.microsoft.com/office/drawing/2014/main" id="{1C57FEDD-A592-9C93-FE25-AA0F8AC2FC00}"/>
              </a:ext>
            </a:extLst>
          </p:cNvPr>
          <p:cNvSpPr txBox="1">
            <a:spLocks/>
          </p:cNvSpPr>
          <p:nvPr/>
        </p:nvSpPr>
        <p:spPr>
          <a:xfrm>
            <a:off x="789578" y="1859235"/>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Productivity slowdown not reflected in expenses</a:t>
            </a:r>
          </a:p>
        </p:txBody>
      </p:sp>
      <p:cxnSp>
        <p:nvCxnSpPr>
          <p:cNvPr id="5" name="Straight Connector 4">
            <a:extLst>
              <a:ext uri="{FF2B5EF4-FFF2-40B4-BE49-F238E27FC236}">
                <a16:creationId xmlns:a16="http://schemas.microsoft.com/office/drawing/2014/main" id="{97109DBA-49D9-E919-A59D-A48F9406D6D7}"/>
              </a:ext>
            </a:extLst>
          </p:cNvPr>
          <p:cNvCxnSpPr>
            <a:cxnSpLocks/>
          </p:cNvCxnSpPr>
          <p:nvPr/>
        </p:nvCxnSpPr>
        <p:spPr>
          <a:xfrm>
            <a:off x="6287701" y="2167008"/>
            <a:ext cx="5286107" cy="0"/>
          </a:xfrm>
          <a:prstGeom prst="line">
            <a:avLst/>
          </a:prstGeom>
          <a:noFill/>
          <a:ln w="9525" cap="flat" cmpd="sng" algn="ctr">
            <a:solidFill>
              <a:srgbClr val="000000"/>
            </a:solidFill>
            <a:prstDash val="solid"/>
            <a:headEnd type="none" w="med" len="med"/>
            <a:tailEnd type="none" w="med" len="med"/>
          </a:ln>
          <a:effectLst/>
        </p:spPr>
      </p:cxnSp>
      <p:sp>
        <p:nvSpPr>
          <p:cNvPr id="6" name="Text Placeholder 89">
            <a:extLst>
              <a:ext uri="{FF2B5EF4-FFF2-40B4-BE49-F238E27FC236}">
                <a16:creationId xmlns:a16="http://schemas.microsoft.com/office/drawing/2014/main" id="{0E128AFA-212F-2584-7F8B-1F017AD38F11}"/>
              </a:ext>
            </a:extLst>
          </p:cNvPr>
          <p:cNvSpPr txBox="1">
            <a:spLocks/>
          </p:cNvSpPr>
          <p:nvPr/>
        </p:nvSpPr>
        <p:spPr>
          <a:xfrm>
            <a:off x="6871712" y="1859235"/>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Demographic dividend has been spent</a:t>
            </a:r>
          </a:p>
        </p:txBody>
      </p:sp>
    </p:spTree>
    <p:extLst>
      <p:ext uri="{BB962C8B-B14F-4D97-AF65-F5344CB8AC3E}">
        <p14:creationId xmlns:p14="http://schemas.microsoft.com/office/powerpoint/2010/main" val="3928473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1B859-FE77-63D4-3C58-78E13419F4E6}"/>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4F56BC96-76F3-E972-C59F-D3BE88F623CE}"/>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BDBF5DDC-E430-D209-B69A-D8412809DF22}"/>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2E8EE2E9-614C-06DF-EDFF-4EDCE06AC713}"/>
              </a:ext>
            </a:extLst>
          </p:cNvPr>
          <p:cNvSpPr>
            <a:spLocks noGrp="1"/>
          </p:cNvSpPr>
          <p:nvPr>
            <p:ph type="sldNum" sz="quarter" idx="10"/>
          </p:nvPr>
        </p:nvSpPr>
        <p:spPr/>
        <p:txBody>
          <a:bodyPr/>
          <a:lstStyle/>
          <a:p>
            <a:fld id="{4F9AC08D-23A9-440E-BCB9-AA1E9877CC38}" type="slidenum">
              <a:rPr lang="en-US" smtClean="0"/>
              <a:pPr/>
              <a:t>6</a:t>
            </a:fld>
            <a:endParaRPr lang="en-US"/>
          </a:p>
        </p:txBody>
      </p:sp>
      <p:sp>
        <p:nvSpPr>
          <p:cNvPr id="63" name="Title 62">
            <a:extLst>
              <a:ext uri="{FF2B5EF4-FFF2-40B4-BE49-F238E27FC236}">
                <a16:creationId xmlns:a16="http://schemas.microsoft.com/office/drawing/2014/main" id="{752C1B47-68C3-626C-1C1E-35ECF7E094E9}"/>
              </a:ext>
            </a:extLst>
          </p:cNvPr>
          <p:cNvSpPr>
            <a:spLocks noGrp="1"/>
          </p:cNvSpPr>
          <p:nvPr>
            <p:ph type="title"/>
          </p:nvPr>
        </p:nvSpPr>
        <p:spPr/>
        <p:txBody>
          <a:bodyPr/>
          <a:lstStyle/>
          <a:p>
            <a:pPr lvl="0"/>
            <a:r>
              <a:rPr lang="en-AU" dirty="0"/>
              <a:t>Spending drivers: ageing pressures and discretionary choices</a:t>
            </a:r>
          </a:p>
        </p:txBody>
      </p:sp>
      <p:pic>
        <p:nvPicPr>
          <p:cNvPr id="22" name="Graphic 21" descr="Fast Forward with solid fill">
            <a:extLst>
              <a:ext uri="{FF2B5EF4-FFF2-40B4-BE49-F238E27FC236}">
                <a16:creationId xmlns:a16="http://schemas.microsoft.com/office/drawing/2014/main" id="{3A31F01F-BCB7-F667-94A4-5968E253BB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3718E377-9B54-4E19-103E-2DFA80D0EE93}"/>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42247EDE-8167-7BBB-A538-7642FD128544}"/>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8B9286B1-FAD0-A58E-C08F-3AC8C9C0AC51}"/>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8E2E8B4A-CDA7-D6FD-6E3B-02BCE076DD94}"/>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94B079B6-1F3C-69F7-3DFB-D7B02F061702}"/>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9345A451-CF94-76D0-C2B7-F184239533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AB6D1FF1-46D8-0377-C368-BFB99726463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9D02CA54-2EF4-9501-76F2-C4EFE55362B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D38D368E-EAF3-3704-6BAC-49C4D46CE0E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91C4BD96-260C-1FAD-F1D1-AA531DA4425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EEA4F2B0-C839-020B-C81E-80DD994D622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9E99F9D4-2057-FC44-ABA0-F6AE7CFC32E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cxnSp>
        <p:nvCxnSpPr>
          <p:cNvPr id="4" name="Straight Connector 3">
            <a:extLst>
              <a:ext uri="{FF2B5EF4-FFF2-40B4-BE49-F238E27FC236}">
                <a16:creationId xmlns:a16="http://schemas.microsoft.com/office/drawing/2014/main" id="{FA2B74B5-E1E1-DBC9-5E2B-6FE96E21B347}"/>
              </a:ext>
            </a:extLst>
          </p:cNvPr>
          <p:cNvCxnSpPr>
            <a:cxnSpLocks/>
          </p:cNvCxnSpPr>
          <p:nvPr/>
        </p:nvCxnSpPr>
        <p:spPr>
          <a:xfrm>
            <a:off x="532403" y="2175453"/>
            <a:ext cx="5286107" cy="0"/>
          </a:xfrm>
          <a:prstGeom prst="line">
            <a:avLst/>
          </a:prstGeom>
          <a:noFill/>
          <a:ln w="9525" cap="flat" cmpd="sng" algn="ctr">
            <a:solidFill>
              <a:srgbClr val="000000"/>
            </a:solidFill>
            <a:prstDash val="solid"/>
            <a:headEnd type="none" w="med" len="med"/>
            <a:tailEnd type="none" w="med" len="med"/>
          </a:ln>
          <a:effectLst/>
        </p:spPr>
      </p:cxnSp>
      <p:sp>
        <p:nvSpPr>
          <p:cNvPr id="5" name="Text Placeholder 89">
            <a:extLst>
              <a:ext uri="{FF2B5EF4-FFF2-40B4-BE49-F238E27FC236}">
                <a16:creationId xmlns:a16="http://schemas.microsoft.com/office/drawing/2014/main" id="{00CFBF25-4D87-A716-CF7E-2BD65300B485}"/>
              </a:ext>
            </a:extLst>
          </p:cNvPr>
          <p:cNvSpPr txBox="1">
            <a:spLocks/>
          </p:cNvSpPr>
          <p:nvPr/>
        </p:nvSpPr>
        <p:spPr>
          <a:xfrm>
            <a:off x="789578" y="1848816"/>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Fiscal implications of ageing truly started in 2020</a:t>
            </a:r>
          </a:p>
        </p:txBody>
      </p:sp>
      <p:pic>
        <p:nvPicPr>
          <p:cNvPr id="6" name="Graphic 5">
            <a:extLst>
              <a:ext uri="{FF2B5EF4-FFF2-40B4-BE49-F238E27FC236}">
                <a16:creationId xmlns:a16="http://schemas.microsoft.com/office/drawing/2014/main" id="{41400086-2A7D-A5FE-E8FD-0AB605808F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2757" y="2425143"/>
            <a:ext cx="4107752" cy="4154037"/>
          </a:xfrm>
          <a:prstGeom prst="rect">
            <a:avLst/>
          </a:prstGeom>
        </p:spPr>
      </p:pic>
      <p:pic>
        <p:nvPicPr>
          <p:cNvPr id="3" name="Graphic 2">
            <a:extLst>
              <a:ext uri="{FF2B5EF4-FFF2-40B4-BE49-F238E27FC236}">
                <a16:creationId xmlns:a16="http://schemas.microsoft.com/office/drawing/2014/main" id="{8042108B-ED25-B462-EE99-FB3E361BAE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34339" y="2789391"/>
            <a:ext cx="5423688" cy="3326426"/>
          </a:xfrm>
          <a:prstGeom prst="rect">
            <a:avLst/>
          </a:prstGeom>
        </p:spPr>
      </p:pic>
      <p:cxnSp>
        <p:nvCxnSpPr>
          <p:cNvPr id="8" name="Straight Connector 7">
            <a:extLst>
              <a:ext uri="{FF2B5EF4-FFF2-40B4-BE49-F238E27FC236}">
                <a16:creationId xmlns:a16="http://schemas.microsoft.com/office/drawing/2014/main" id="{6E7B89A8-17B3-AF88-AE6E-78AC6CE56B21}"/>
              </a:ext>
            </a:extLst>
          </p:cNvPr>
          <p:cNvCxnSpPr>
            <a:cxnSpLocks/>
          </p:cNvCxnSpPr>
          <p:nvPr/>
        </p:nvCxnSpPr>
        <p:spPr>
          <a:xfrm>
            <a:off x="6287701" y="2156589"/>
            <a:ext cx="5286107" cy="0"/>
          </a:xfrm>
          <a:prstGeom prst="line">
            <a:avLst/>
          </a:prstGeom>
          <a:noFill/>
          <a:ln w="9525" cap="flat" cmpd="sng" algn="ctr">
            <a:solidFill>
              <a:srgbClr val="000000"/>
            </a:solidFill>
            <a:prstDash val="solid"/>
            <a:headEnd type="none" w="med" len="med"/>
            <a:tailEnd type="none" w="med" len="med"/>
          </a:ln>
          <a:effectLst/>
        </p:spPr>
      </p:cxnSp>
      <p:sp>
        <p:nvSpPr>
          <p:cNvPr id="9" name="Text Placeholder 89">
            <a:extLst>
              <a:ext uri="{FF2B5EF4-FFF2-40B4-BE49-F238E27FC236}">
                <a16:creationId xmlns:a16="http://schemas.microsoft.com/office/drawing/2014/main" id="{F6759F35-B796-8E3D-B0BF-ECFF60D0FB47}"/>
              </a:ext>
            </a:extLst>
          </p:cNvPr>
          <p:cNvSpPr txBox="1">
            <a:spLocks/>
          </p:cNvSpPr>
          <p:nvPr/>
        </p:nvSpPr>
        <p:spPr>
          <a:xfrm>
            <a:off x="6544876" y="1829952"/>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While governments have not banked ageing offsets</a:t>
            </a:r>
          </a:p>
        </p:txBody>
      </p:sp>
    </p:spTree>
    <p:extLst>
      <p:ext uri="{BB962C8B-B14F-4D97-AF65-F5344CB8AC3E}">
        <p14:creationId xmlns:p14="http://schemas.microsoft.com/office/powerpoint/2010/main" val="1423472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431FA-4AF0-6BD5-EDF6-42E3526ABFD9}"/>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B1B8FD6C-1B7F-B961-C670-69931F23870B}"/>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4F56BC96-76F3-E972-C59F-D3BE88F623CE}"/>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4E6227E2-15F7-B781-479D-82E32146BDEF}"/>
              </a:ext>
            </a:extLst>
          </p:cNvPr>
          <p:cNvSpPr>
            <a:spLocks noGrp="1"/>
          </p:cNvSpPr>
          <p:nvPr>
            <p:ph type="sldNum" sz="quarter" idx="10"/>
          </p:nvPr>
        </p:nvSpPr>
        <p:spPr/>
        <p:txBody>
          <a:bodyPr/>
          <a:lstStyle/>
          <a:p>
            <a:fld id="{4F9AC08D-23A9-440E-BCB9-AA1E9877CC38}" type="slidenum">
              <a:rPr lang="en-US" smtClean="0"/>
              <a:pPr/>
              <a:t>7</a:t>
            </a:fld>
            <a:endParaRPr lang="en-US"/>
          </a:p>
        </p:txBody>
      </p:sp>
      <p:sp>
        <p:nvSpPr>
          <p:cNvPr id="63" name="Title 62">
            <a:extLst>
              <a:ext uri="{FF2B5EF4-FFF2-40B4-BE49-F238E27FC236}">
                <a16:creationId xmlns:a16="http://schemas.microsoft.com/office/drawing/2014/main" id="{1B37E79B-63C0-9CF7-9999-A421C873C28C}"/>
              </a:ext>
            </a:extLst>
          </p:cNvPr>
          <p:cNvSpPr>
            <a:spLocks noGrp="1"/>
          </p:cNvSpPr>
          <p:nvPr>
            <p:ph type="title"/>
          </p:nvPr>
        </p:nvSpPr>
        <p:spPr/>
        <p:txBody>
          <a:bodyPr/>
          <a:lstStyle/>
          <a:p>
            <a:pPr lvl="0"/>
            <a:r>
              <a:rPr lang="en-AU" dirty="0"/>
              <a:t>Health is the big spending driver</a:t>
            </a:r>
          </a:p>
        </p:txBody>
      </p:sp>
      <p:pic>
        <p:nvPicPr>
          <p:cNvPr id="22" name="Graphic 21" descr="Fast Forward with solid fill">
            <a:extLst>
              <a:ext uri="{FF2B5EF4-FFF2-40B4-BE49-F238E27FC236}">
                <a16:creationId xmlns:a16="http://schemas.microsoft.com/office/drawing/2014/main" id="{F042E5D8-E6D7-9DC4-8DFC-BEF659B0AB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A2B64796-443B-C76D-AFAE-BA84D79DC79D}"/>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29" name="SmartArt Placeholder 95">
            <a:extLst>
              <a:ext uri="{FF2B5EF4-FFF2-40B4-BE49-F238E27FC236}">
                <a16:creationId xmlns:a16="http://schemas.microsoft.com/office/drawing/2014/main" id="{8F8EFA85-6041-EA79-7761-A3CA1B1E0AC1}"/>
              </a:ext>
            </a:extLst>
          </p:cNvPr>
          <p:cNvSpPr txBox="1">
            <a:spLocks/>
          </p:cNvSpPr>
          <p:nvPr/>
        </p:nvSpPr>
        <p:spPr>
          <a:xfrm>
            <a:off x="4629150" y="3936769"/>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B6711B66-3968-5D1B-CFE2-575F4A771C92}"/>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997074DC-C0C1-38E4-27C2-DEA0FEBF2472}"/>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16C43C27-46A9-C88F-4827-57FE79B92A9D}"/>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DAD8D0D9-C9B2-43DE-43C6-E4143946EDB3}"/>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9085421F-915B-E9E5-CB45-155AE7ACAF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1FD61043-3B33-4039-47EC-58F6D1AD28D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79792A60-CFE5-39FC-09F4-34D657D9644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9887973B-9530-CA82-E411-3474D92885D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07F56E2A-5458-467B-1754-AF5E7264AFB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5F88DEC5-214B-67CD-F578-EEB5F27BB48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979CF18C-A882-C52C-BAA0-96E95DC4C21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10" name="TextBox 9">
            <a:extLst>
              <a:ext uri="{FF2B5EF4-FFF2-40B4-BE49-F238E27FC236}">
                <a16:creationId xmlns:a16="http://schemas.microsoft.com/office/drawing/2014/main" id="{FE279C79-A72B-AE07-5C85-3837D6798CAE}"/>
              </a:ext>
            </a:extLst>
          </p:cNvPr>
          <p:cNvSpPr txBox="1"/>
          <p:nvPr/>
        </p:nvSpPr>
        <p:spPr>
          <a:xfrm>
            <a:off x="468630" y="996756"/>
            <a:ext cx="10065258" cy="671915"/>
          </a:xfrm>
          <a:prstGeom prst="rect">
            <a:avLst/>
          </a:prstGeom>
          <a:noFill/>
        </p:spPr>
        <p:txBody>
          <a:bodyPr wrap="square">
            <a:spAutoFit/>
          </a:bodyPr>
          <a:lstStyle/>
          <a:p>
            <a:pPr>
              <a:lnSpc>
                <a:spcPct val="107000"/>
              </a:lnSpc>
              <a:spcAft>
                <a:spcPts val="800"/>
              </a:spcAft>
            </a:pPr>
            <a:r>
              <a:rPr lang="en-US" i="1" dirty="0">
                <a:latin typeface="Calibri" panose="020F0502020204030204" pitchFamily="34" charset="0"/>
                <a:ea typeface="Calibri" panose="020F0502020204030204" pitchFamily="34" charset="0"/>
                <a:cs typeface="Calibri" panose="020F0502020204030204" pitchFamily="34" charset="0"/>
              </a:rPr>
              <a:t>Health has grown from 5.5 per cent of GDP in 1999 to 7.1 per cent today. That increase is roughly the same as total spending on the NDIS (1.3 per cent of GDP).</a:t>
            </a:r>
            <a:endParaRPr lang="en-AU" i="1" kern="1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Graphic 4">
            <a:extLst>
              <a:ext uri="{FF2B5EF4-FFF2-40B4-BE49-F238E27FC236}">
                <a16:creationId xmlns:a16="http://schemas.microsoft.com/office/drawing/2014/main" id="{3945F00B-F306-F027-8673-3AD0BF9578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8630" y="2337689"/>
            <a:ext cx="5765416" cy="3536013"/>
          </a:xfrm>
          <a:prstGeom prst="rect">
            <a:avLst/>
          </a:prstGeom>
        </p:spPr>
      </p:pic>
      <p:pic>
        <p:nvPicPr>
          <p:cNvPr id="7" name="Graphic 6">
            <a:extLst>
              <a:ext uri="{FF2B5EF4-FFF2-40B4-BE49-F238E27FC236}">
                <a16:creationId xmlns:a16="http://schemas.microsoft.com/office/drawing/2014/main" id="{11299D0A-3390-DF30-0372-1EC530E852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93608" y="2216026"/>
            <a:ext cx="4614790" cy="3645218"/>
          </a:xfrm>
          <a:prstGeom prst="rect">
            <a:avLst/>
          </a:prstGeom>
        </p:spPr>
      </p:pic>
    </p:spTree>
    <p:extLst>
      <p:ext uri="{BB962C8B-B14F-4D97-AF65-F5344CB8AC3E}">
        <p14:creationId xmlns:p14="http://schemas.microsoft.com/office/powerpoint/2010/main" val="2621045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56ADF-0508-6AF0-73BC-6576DD99DF84}"/>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B04A5652-771F-9B92-1BCC-13EBC530AB65}"/>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B1B8FD6C-1B7F-B961-C670-69931F23870B}"/>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7BA4B490-4CB0-335B-7DF8-5A42D008D469}"/>
              </a:ext>
            </a:extLst>
          </p:cNvPr>
          <p:cNvSpPr>
            <a:spLocks noGrp="1"/>
          </p:cNvSpPr>
          <p:nvPr>
            <p:ph type="sldNum" sz="quarter" idx="10"/>
          </p:nvPr>
        </p:nvSpPr>
        <p:spPr/>
        <p:txBody>
          <a:bodyPr/>
          <a:lstStyle/>
          <a:p>
            <a:fld id="{4F9AC08D-23A9-440E-BCB9-AA1E9877CC38}" type="slidenum">
              <a:rPr lang="en-US" smtClean="0"/>
              <a:pPr/>
              <a:t>8</a:t>
            </a:fld>
            <a:endParaRPr lang="en-US"/>
          </a:p>
        </p:txBody>
      </p:sp>
      <p:sp>
        <p:nvSpPr>
          <p:cNvPr id="63" name="Title 62">
            <a:extLst>
              <a:ext uri="{FF2B5EF4-FFF2-40B4-BE49-F238E27FC236}">
                <a16:creationId xmlns:a16="http://schemas.microsoft.com/office/drawing/2014/main" id="{9A612140-DEC5-939D-70ED-2B261D858B10}"/>
              </a:ext>
            </a:extLst>
          </p:cNvPr>
          <p:cNvSpPr>
            <a:spLocks noGrp="1"/>
          </p:cNvSpPr>
          <p:nvPr>
            <p:ph type="title"/>
          </p:nvPr>
        </p:nvSpPr>
        <p:spPr/>
        <p:txBody>
          <a:bodyPr/>
          <a:lstStyle/>
          <a:p>
            <a:pPr lvl="0"/>
            <a:r>
              <a:rPr lang="en-AU" dirty="0"/>
              <a:t>Social protection spending is increasingly “in-kind”</a:t>
            </a:r>
          </a:p>
        </p:txBody>
      </p:sp>
      <p:pic>
        <p:nvPicPr>
          <p:cNvPr id="22" name="Graphic 21" descr="Fast Forward with solid fill">
            <a:extLst>
              <a:ext uri="{FF2B5EF4-FFF2-40B4-BE49-F238E27FC236}">
                <a16:creationId xmlns:a16="http://schemas.microsoft.com/office/drawing/2014/main" id="{C351F2FE-2F81-AD1F-338D-654F407756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0B437A3E-4200-0E36-4132-D97FCA190E19}"/>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1BCEBB89-1DFD-D38C-5E5B-AD081A0FEF11}"/>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16BDA032-B714-18E1-56F8-776E8652FF3B}"/>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33523E7F-52E3-3E96-804D-351701F4A246}"/>
              </a:ext>
            </a:extLst>
          </p:cNvPr>
          <p:cNvSpPr txBox="1">
            <a:spLocks/>
          </p:cNvSpPr>
          <p:nvPr/>
        </p:nvSpPr>
        <p:spPr>
          <a:xfrm>
            <a:off x="8297544" y="393676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C4DCEDCC-499E-26FE-EB4B-83E5827606A1}"/>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3205B8A0-92EB-C151-452C-D1B35AD27E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89F20355-3467-C707-E0D2-B39EA4FBF85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3567671C-FAF0-7449-A883-6926817D287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4226C37A-2A85-C1B3-DF5F-18DACD7E272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4E196974-D2DA-BE0B-26CE-B3D68C02F7C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FEA520E9-7525-A1EA-E8C4-1F1371A903B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136C0411-E3AE-6306-9098-B660D6568D0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10" name="TextBox 9">
            <a:extLst>
              <a:ext uri="{FF2B5EF4-FFF2-40B4-BE49-F238E27FC236}">
                <a16:creationId xmlns:a16="http://schemas.microsoft.com/office/drawing/2014/main" id="{C666F43A-23C0-6B33-0D28-471D42754CE8}"/>
              </a:ext>
            </a:extLst>
          </p:cNvPr>
          <p:cNvSpPr txBox="1"/>
          <p:nvPr/>
        </p:nvSpPr>
        <p:spPr>
          <a:xfrm>
            <a:off x="468630" y="996756"/>
            <a:ext cx="10065258" cy="968278"/>
          </a:xfrm>
          <a:prstGeom prst="rect">
            <a:avLst/>
          </a:prstGeom>
          <a:noFill/>
        </p:spPr>
        <p:txBody>
          <a:bodyPr wrap="square">
            <a:spAutoFit/>
          </a:bodyPr>
          <a:lstStyle/>
          <a:p>
            <a:pPr>
              <a:lnSpc>
                <a:spcPct val="107000"/>
              </a:lnSpc>
              <a:spcAft>
                <a:spcPts val="800"/>
              </a:spcAft>
            </a:pPr>
            <a:r>
              <a:rPr lang="en-US" i="1" dirty="0">
                <a:latin typeface="Calibri" panose="020F0502020204030204" pitchFamily="34" charset="0"/>
                <a:ea typeface="Calibri" panose="020F0502020204030204" pitchFamily="34" charset="0"/>
                <a:cs typeface="Calibri" panose="020F0502020204030204" pitchFamily="34" charset="0"/>
              </a:rPr>
              <a:t>Since 2000, spending on income support (pensions, </a:t>
            </a:r>
            <a:r>
              <a:rPr lang="en-US" i="1" dirty="0" err="1">
                <a:latin typeface="Calibri" panose="020F0502020204030204" pitchFamily="34" charset="0"/>
                <a:ea typeface="Calibri" panose="020F0502020204030204" pitchFamily="34" charset="0"/>
                <a:cs typeface="Calibri" panose="020F0502020204030204" pitchFamily="34" charset="0"/>
              </a:rPr>
              <a:t>JobSeeker</a:t>
            </a:r>
            <a:r>
              <a:rPr lang="en-US" i="1" dirty="0">
                <a:latin typeface="Calibri" panose="020F0502020204030204" pitchFamily="34" charset="0"/>
                <a:ea typeface="Calibri" panose="020F0502020204030204" pitchFamily="34" charset="0"/>
                <a:cs typeface="Calibri" panose="020F0502020204030204" pitchFamily="34" charset="0"/>
              </a:rPr>
              <a:t>, family payments, </a:t>
            </a:r>
            <a:r>
              <a:rPr lang="en-US" i="1" dirty="0" err="1">
                <a:latin typeface="Calibri" panose="020F0502020204030204" pitchFamily="34" charset="0"/>
                <a:ea typeface="Calibri" panose="020F0502020204030204" pitchFamily="34" charset="0"/>
                <a:cs typeface="Calibri" panose="020F0502020204030204" pitchFamily="34" charset="0"/>
              </a:rPr>
              <a:t>etc</a:t>
            </a:r>
            <a:r>
              <a:rPr lang="en-US" i="1" dirty="0">
                <a:latin typeface="Calibri" panose="020F0502020204030204" pitchFamily="34" charset="0"/>
                <a:ea typeface="Calibri" panose="020F0502020204030204" pitchFamily="34" charset="0"/>
                <a:cs typeface="Calibri" panose="020F0502020204030204" pitchFamily="34" charset="0"/>
              </a:rPr>
              <a:t>) has fallen from 7.8 per cent of GDP to 5.3 per cent. In-kind services (like Medicare, NDIS, education) have risen from 1.3 per cent to 3.7 per cent over the same period.</a:t>
            </a:r>
            <a:endParaRPr lang="en-AU" i="1" kern="1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Graphic 3">
            <a:extLst>
              <a:ext uri="{FF2B5EF4-FFF2-40B4-BE49-F238E27FC236}">
                <a16:creationId xmlns:a16="http://schemas.microsoft.com/office/drawing/2014/main" id="{F3D937F6-661C-B0E6-E6E9-3BD69D41E5E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2180" y="2813198"/>
            <a:ext cx="4053677" cy="3152860"/>
          </a:xfrm>
          <a:prstGeom prst="rect">
            <a:avLst/>
          </a:prstGeom>
        </p:spPr>
      </p:pic>
      <p:pic>
        <p:nvPicPr>
          <p:cNvPr id="6" name="Graphic 5">
            <a:extLst>
              <a:ext uri="{FF2B5EF4-FFF2-40B4-BE49-F238E27FC236}">
                <a16:creationId xmlns:a16="http://schemas.microsoft.com/office/drawing/2014/main" id="{FB104915-B379-C509-56F3-DC320CFDF02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91226" y="2658461"/>
            <a:ext cx="5808865" cy="3307597"/>
          </a:xfrm>
          <a:prstGeom prst="rect">
            <a:avLst/>
          </a:prstGeom>
        </p:spPr>
      </p:pic>
      <p:cxnSp>
        <p:nvCxnSpPr>
          <p:cNvPr id="7" name="Straight Connector 6">
            <a:extLst>
              <a:ext uri="{FF2B5EF4-FFF2-40B4-BE49-F238E27FC236}">
                <a16:creationId xmlns:a16="http://schemas.microsoft.com/office/drawing/2014/main" id="{28910462-2F4A-6A71-FA5E-F462904735F2}"/>
              </a:ext>
            </a:extLst>
          </p:cNvPr>
          <p:cNvCxnSpPr>
            <a:cxnSpLocks/>
          </p:cNvCxnSpPr>
          <p:nvPr/>
        </p:nvCxnSpPr>
        <p:spPr>
          <a:xfrm>
            <a:off x="345367" y="2608573"/>
            <a:ext cx="5286107" cy="0"/>
          </a:xfrm>
          <a:prstGeom prst="line">
            <a:avLst/>
          </a:prstGeom>
          <a:noFill/>
          <a:ln w="9525" cap="flat" cmpd="sng" algn="ctr">
            <a:solidFill>
              <a:srgbClr val="000000"/>
            </a:solidFill>
            <a:prstDash val="solid"/>
            <a:headEnd type="none" w="med" len="med"/>
            <a:tailEnd type="none" w="med" len="med"/>
          </a:ln>
          <a:effectLst/>
        </p:spPr>
      </p:cxnSp>
      <p:sp>
        <p:nvSpPr>
          <p:cNvPr id="8" name="Text Placeholder 89">
            <a:extLst>
              <a:ext uri="{FF2B5EF4-FFF2-40B4-BE49-F238E27FC236}">
                <a16:creationId xmlns:a16="http://schemas.microsoft.com/office/drawing/2014/main" id="{4B64A398-B6F6-72FE-F673-C6FD5087A16D}"/>
              </a:ext>
            </a:extLst>
          </p:cNvPr>
          <p:cNvSpPr txBox="1">
            <a:spLocks/>
          </p:cNvSpPr>
          <p:nvPr/>
        </p:nvSpPr>
        <p:spPr>
          <a:xfrm>
            <a:off x="602542" y="2281936"/>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Social protection increasingly in-kind</a:t>
            </a:r>
          </a:p>
        </p:txBody>
      </p:sp>
      <p:cxnSp>
        <p:nvCxnSpPr>
          <p:cNvPr id="9" name="Straight Connector 8">
            <a:extLst>
              <a:ext uri="{FF2B5EF4-FFF2-40B4-BE49-F238E27FC236}">
                <a16:creationId xmlns:a16="http://schemas.microsoft.com/office/drawing/2014/main" id="{B4B5FD75-2DF6-BBE9-FC05-6595D34239F9}"/>
              </a:ext>
            </a:extLst>
          </p:cNvPr>
          <p:cNvCxnSpPr>
            <a:cxnSpLocks/>
          </p:cNvCxnSpPr>
          <p:nvPr/>
        </p:nvCxnSpPr>
        <p:spPr>
          <a:xfrm>
            <a:off x="6160119" y="2616665"/>
            <a:ext cx="5286107" cy="0"/>
          </a:xfrm>
          <a:prstGeom prst="line">
            <a:avLst/>
          </a:prstGeom>
          <a:noFill/>
          <a:ln w="9525" cap="flat" cmpd="sng" algn="ctr">
            <a:solidFill>
              <a:srgbClr val="000000"/>
            </a:solidFill>
            <a:prstDash val="solid"/>
            <a:headEnd type="none" w="med" len="med"/>
            <a:tailEnd type="none" w="med" len="med"/>
          </a:ln>
          <a:effectLst/>
        </p:spPr>
      </p:cxnSp>
      <p:sp>
        <p:nvSpPr>
          <p:cNvPr id="11" name="Text Placeholder 89">
            <a:extLst>
              <a:ext uri="{FF2B5EF4-FFF2-40B4-BE49-F238E27FC236}">
                <a16:creationId xmlns:a16="http://schemas.microsoft.com/office/drawing/2014/main" id="{62EA5A23-BC76-564A-28A8-9C1909F4931F}"/>
              </a:ext>
            </a:extLst>
          </p:cNvPr>
          <p:cNvSpPr txBox="1">
            <a:spLocks/>
          </p:cNvSpPr>
          <p:nvPr/>
        </p:nvSpPr>
        <p:spPr>
          <a:xfrm>
            <a:off x="6417294" y="2290028"/>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Fiscal pressures are in-kind</a:t>
            </a:r>
          </a:p>
        </p:txBody>
      </p:sp>
    </p:spTree>
    <p:extLst>
      <p:ext uri="{BB962C8B-B14F-4D97-AF65-F5344CB8AC3E}">
        <p14:creationId xmlns:p14="http://schemas.microsoft.com/office/powerpoint/2010/main" val="552125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44DD4-ABE4-2712-3A3B-0A484AF2450F}"/>
            </a:ext>
          </a:extLst>
        </p:cNvPr>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F3DDF2A5-B3CE-A5C9-0347-34C3D98B1704}"/>
              </a:ext>
            </a:extLst>
          </p:cNvPr>
          <p:cNvGraphicFramePr>
            <a:graphicFrameLocks noChangeAspect="1"/>
          </p:cNvGraphicFramePr>
          <p:nvPr>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2" name="Object 51" hidden="1">
                        <a:extLst>
                          <a:ext uri="{FF2B5EF4-FFF2-40B4-BE49-F238E27FC236}">
                            <a16:creationId xmlns:a16="http://schemas.microsoft.com/office/drawing/2014/main" id="{B04A5652-771F-9B92-1BCC-13EBC530AB65}"/>
                          </a:ext>
                        </a:extLst>
                      </p:cNvPr>
                      <p:cNvPicPr/>
                      <p:nvPr/>
                    </p:nvPicPr>
                    <p:blipFill>
                      <a:blip r:embed="rId4"/>
                      <a:stretch>
                        <a:fillRect/>
                      </a:stretch>
                    </p:blipFill>
                    <p:spPr>
                      <a:xfrm>
                        <a:off x="1588" y="1589"/>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C0F58B1B-2132-A319-81C7-91A467896A4B}"/>
              </a:ext>
            </a:extLst>
          </p:cNvPr>
          <p:cNvSpPr>
            <a:spLocks noGrp="1"/>
          </p:cNvSpPr>
          <p:nvPr>
            <p:ph type="sldNum" sz="quarter" idx="10"/>
          </p:nvPr>
        </p:nvSpPr>
        <p:spPr/>
        <p:txBody>
          <a:bodyPr/>
          <a:lstStyle/>
          <a:p>
            <a:fld id="{4F9AC08D-23A9-440E-BCB9-AA1E9877CC38}" type="slidenum">
              <a:rPr lang="en-US" smtClean="0"/>
              <a:pPr/>
              <a:t>9</a:t>
            </a:fld>
            <a:endParaRPr lang="en-US"/>
          </a:p>
        </p:txBody>
      </p:sp>
      <p:sp>
        <p:nvSpPr>
          <p:cNvPr id="63" name="Title 62">
            <a:extLst>
              <a:ext uri="{FF2B5EF4-FFF2-40B4-BE49-F238E27FC236}">
                <a16:creationId xmlns:a16="http://schemas.microsoft.com/office/drawing/2014/main" id="{5EB8C11F-F9E9-0BE2-6B38-3C834573E7DB}"/>
              </a:ext>
            </a:extLst>
          </p:cNvPr>
          <p:cNvSpPr>
            <a:spLocks noGrp="1"/>
          </p:cNvSpPr>
          <p:nvPr>
            <p:ph type="title"/>
          </p:nvPr>
        </p:nvSpPr>
        <p:spPr/>
        <p:txBody>
          <a:bodyPr/>
          <a:lstStyle/>
          <a:p>
            <a:pPr lvl="0"/>
            <a:r>
              <a:rPr lang="en-AU" dirty="0"/>
              <a:t>Social protection spending is increasingly universal</a:t>
            </a:r>
          </a:p>
        </p:txBody>
      </p:sp>
      <p:pic>
        <p:nvPicPr>
          <p:cNvPr id="22" name="Graphic 21" descr="Fast Forward with solid fill">
            <a:extLst>
              <a:ext uri="{FF2B5EF4-FFF2-40B4-BE49-F238E27FC236}">
                <a16:creationId xmlns:a16="http://schemas.microsoft.com/office/drawing/2014/main" id="{0BCA5CBD-8FE9-D985-F3FC-DEBD6E3EB8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2384552"/>
            <a:ext cx="547819" cy="547819"/>
          </a:xfrm>
          <a:prstGeom prst="rect">
            <a:avLst/>
          </a:prstGeom>
        </p:spPr>
      </p:pic>
      <p:sp>
        <p:nvSpPr>
          <p:cNvPr id="28" name="SmartArt Placeholder 95">
            <a:extLst>
              <a:ext uri="{FF2B5EF4-FFF2-40B4-BE49-F238E27FC236}">
                <a16:creationId xmlns:a16="http://schemas.microsoft.com/office/drawing/2014/main" id="{D06F74F0-E896-4FB8-33F5-EF68F26D9966}"/>
              </a:ext>
            </a:extLst>
          </p:cNvPr>
          <p:cNvSpPr txBox="1">
            <a:spLocks/>
          </p:cNvSpPr>
          <p:nvPr/>
        </p:nvSpPr>
        <p:spPr>
          <a:xfrm>
            <a:off x="4629150" y="2837395"/>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a:t>Lorem Ipsum</a:t>
            </a:r>
          </a:p>
        </p:txBody>
      </p:sp>
      <p:sp>
        <p:nvSpPr>
          <p:cNvPr id="30" name="SmartArt Placeholder 95">
            <a:extLst>
              <a:ext uri="{FF2B5EF4-FFF2-40B4-BE49-F238E27FC236}">
                <a16:creationId xmlns:a16="http://schemas.microsoft.com/office/drawing/2014/main" id="{A7173EDE-CEC4-F85C-F686-2FFA64F6C663}"/>
              </a:ext>
            </a:extLst>
          </p:cNvPr>
          <p:cNvSpPr txBox="1">
            <a:spLocks/>
          </p:cNvSpPr>
          <p:nvPr/>
        </p:nvSpPr>
        <p:spPr>
          <a:xfrm>
            <a:off x="4629150" y="5037080"/>
            <a:ext cx="1123950"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1" name="SmartArt Placeholder 95">
            <a:extLst>
              <a:ext uri="{FF2B5EF4-FFF2-40B4-BE49-F238E27FC236}">
                <a16:creationId xmlns:a16="http://schemas.microsoft.com/office/drawing/2014/main" id="{D0BE5C89-B87E-AADD-96C4-381C6B536BD8}"/>
              </a:ext>
            </a:extLst>
          </p:cNvPr>
          <p:cNvSpPr txBox="1">
            <a:spLocks/>
          </p:cNvSpPr>
          <p:nvPr/>
        </p:nvSpPr>
        <p:spPr>
          <a:xfrm>
            <a:off x="8297544" y="2836799"/>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2" name="SmartArt Placeholder 95">
            <a:extLst>
              <a:ext uri="{FF2B5EF4-FFF2-40B4-BE49-F238E27FC236}">
                <a16:creationId xmlns:a16="http://schemas.microsoft.com/office/drawing/2014/main" id="{56D6C99F-67E5-6148-E5ED-519B5A3C140D}"/>
              </a:ext>
            </a:extLst>
          </p:cNvPr>
          <p:cNvSpPr txBox="1">
            <a:spLocks/>
          </p:cNvSpPr>
          <p:nvPr/>
        </p:nvSpPr>
        <p:spPr>
          <a:xfrm>
            <a:off x="8297544" y="392430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sp>
        <p:nvSpPr>
          <p:cNvPr id="33" name="SmartArt Placeholder 95">
            <a:extLst>
              <a:ext uri="{FF2B5EF4-FFF2-40B4-BE49-F238E27FC236}">
                <a16:creationId xmlns:a16="http://schemas.microsoft.com/office/drawing/2014/main" id="{B9FD36AC-0C6D-C70A-91F6-BB30F5AAFC30}"/>
              </a:ext>
            </a:extLst>
          </p:cNvPr>
          <p:cNvSpPr txBox="1">
            <a:spLocks/>
          </p:cNvSpPr>
          <p:nvPr/>
        </p:nvSpPr>
        <p:spPr>
          <a:xfrm>
            <a:off x="8297544" y="5037080"/>
            <a:ext cx="1123948" cy="858837"/>
          </a:xfrm>
          <a:prstGeom prst="homePlate">
            <a:avLst>
              <a:gd name="adj" fmla="val 19911"/>
            </a:avLst>
          </a:prstGeom>
        </p:spPr>
        <p:txBody>
          <a:bodyPr anchor="ctr"/>
          <a:lstStyle>
            <a:lvl1pPr marL="0" indent="0" algn="l" rtl="0" eaLnBrk="1" fontAlgn="base" hangingPunct="1">
              <a:lnSpc>
                <a:spcPct val="100000"/>
              </a:lnSpc>
              <a:spcBef>
                <a:spcPts val="600"/>
              </a:spcBef>
              <a:spcAft>
                <a:spcPct val="0"/>
              </a:spcAft>
              <a:buFont typeface="Arial" pitchFamily="34" charset="0"/>
              <a:buNone/>
              <a:defRPr kumimoji="0" lang="en-US" sz="1200" b="1" i="0" u="none" strike="noStrike" kern="0" cap="none" spc="0" normalizeH="0" baseline="0">
                <a:ln>
                  <a:noFill/>
                </a:ln>
                <a:solidFill>
                  <a:srgbClr val="FFFFFF"/>
                </a:solidFill>
                <a:effectLst/>
                <a:uLnTx/>
                <a:uFillTx/>
                <a:latin typeface="Proxima Nova Rg"/>
                <a:ea typeface="+mn-ea"/>
                <a:cs typeface="+mn-cs"/>
              </a:defRPr>
            </a:lvl1pPr>
            <a:lvl2pPr marL="21595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a:defRPr/>
            </a:pPr>
            <a:r>
              <a:rPr lang="en-AU"/>
              <a:t>Lorem Ipsum</a:t>
            </a:r>
          </a:p>
        </p:txBody>
      </p:sp>
      <p:pic>
        <p:nvPicPr>
          <p:cNvPr id="42" name="Graphic 41" descr="Fast Forward with solid fill">
            <a:extLst>
              <a:ext uri="{FF2B5EF4-FFF2-40B4-BE49-F238E27FC236}">
                <a16:creationId xmlns:a16="http://schemas.microsoft.com/office/drawing/2014/main" id="{50585B7A-CCF0-E8DE-C140-0BF7853426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7360" y="4145444"/>
            <a:ext cx="547819" cy="547819"/>
          </a:xfrm>
          <a:prstGeom prst="rect">
            <a:avLst/>
          </a:prstGeom>
        </p:spPr>
      </p:pic>
      <p:pic>
        <p:nvPicPr>
          <p:cNvPr id="43" name="Graphic 42">
            <a:extLst>
              <a:ext uri="{FF2B5EF4-FFF2-40B4-BE49-F238E27FC236}">
                <a16:creationId xmlns:a16="http://schemas.microsoft.com/office/drawing/2014/main" id="{2D8B880E-60BB-50CC-FF34-D0423DB27B9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4212837"/>
            <a:ext cx="306146" cy="306146"/>
          </a:xfrm>
          <a:prstGeom prst="rect">
            <a:avLst/>
          </a:prstGeom>
        </p:spPr>
      </p:pic>
      <p:pic>
        <p:nvPicPr>
          <p:cNvPr id="44" name="Graphic 43">
            <a:extLst>
              <a:ext uri="{FF2B5EF4-FFF2-40B4-BE49-F238E27FC236}">
                <a16:creationId xmlns:a16="http://schemas.microsoft.com/office/drawing/2014/main" id="{1A1A7C57-35B1-9454-2620-BF90FBB4A00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3113426"/>
            <a:ext cx="306146" cy="306146"/>
          </a:xfrm>
          <a:prstGeom prst="rect">
            <a:avLst/>
          </a:prstGeom>
        </p:spPr>
      </p:pic>
      <p:pic>
        <p:nvPicPr>
          <p:cNvPr id="45" name="Graphic 44">
            <a:extLst>
              <a:ext uri="{FF2B5EF4-FFF2-40B4-BE49-F238E27FC236}">
                <a16:creationId xmlns:a16="http://schemas.microsoft.com/office/drawing/2014/main" id="{101C25EC-D459-EEA1-D959-AC774B6B50F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473" y="5313148"/>
            <a:ext cx="306146" cy="306146"/>
          </a:xfrm>
          <a:prstGeom prst="rect">
            <a:avLst/>
          </a:prstGeom>
        </p:spPr>
      </p:pic>
      <p:pic>
        <p:nvPicPr>
          <p:cNvPr id="46" name="Graphic 45">
            <a:extLst>
              <a:ext uri="{FF2B5EF4-FFF2-40B4-BE49-F238E27FC236}">
                <a16:creationId xmlns:a16="http://schemas.microsoft.com/office/drawing/2014/main" id="{0BE40257-66D4-4232-DF89-0E6A9EBCF02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5313148"/>
            <a:ext cx="306146" cy="306146"/>
          </a:xfrm>
          <a:prstGeom prst="rect">
            <a:avLst/>
          </a:prstGeom>
        </p:spPr>
      </p:pic>
      <p:pic>
        <p:nvPicPr>
          <p:cNvPr id="47" name="Graphic 46">
            <a:extLst>
              <a:ext uri="{FF2B5EF4-FFF2-40B4-BE49-F238E27FC236}">
                <a16:creationId xmlns:a16="http://schemas.microsoft.com/office/drawing/2014/main" id="{95913D67-67FB-A33A-D807-B595F67AC4B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4196016"/>
            <a:ext cx="306146" cy="306146"/>
          </a:xfrm>
          <a:prstGeom prst="rect">
            <a:avLst/>
          </a:prstGeom>
        </p:spPr>
      </p:pic>
      <p:pic>
        <p:nvPicPr>
          <p:cNvPr id="48" name="Graphic 47">
            <a:extLst>
              <a:ext uri="{FF2B5EF4-FFF2-40B4-BE49-F238E27FC236}">
                <a16:creationId xmlns:a16="http://schemas.microsoft.com/office/drawing/2014/main" id="{CAD8C14F-F2FD-B9FD-D5BE-739F4DB59D1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080" y="3113426"/>
            <a:ext cx="306146" cy="306146"/>
          </a:xfrm>
          <a:prstGeom prst="rect">
            <a:avLst/>
          </a:prstGeom>
        </p:spPr>
      </p:pic>
      <p:sp>
        <p:nvSpPr>
          <p:cNvPr id="10" name="TextBox 9">
            <a:extLst>
              <a:ext uri="{FF2B5EF4-FFF2-40B4-BE49-F238E27FC236}">
                <a16:creationId xmlns:a16="http://schemas.microsoft.com/office/drawing/2014/main" id="{B788DB18-2AA8-F423-8DC4-3C0A93D8B18F}"/>
              </a:ext>
            </a:extLst>
          </p:cNvPr>
          <p:cNvSpPr txBox="1"/>
          <p:nvPr/>
        </p:nvSpPr>
        <p:spPr>
          <a:xfrm>
            <a:off x="468630" y="996756"/>
            <a:ext cx="10065258" cy="968278"/>
          </a:xfrm>
          <a:prstGeom prst="rect">
            <a:avLst/>
          </a:prstGeom>
          <a:noFill/>
        </p:spPr>
        <p:txBody>
          <a:bodyPr wrap="square">
            <a:spAutoFit/>
          </a:bodyPr>
          <a:lstStyle/>
          <a:p>
            <a:pPr>
              <a:lnSpc>
                <a:spcPct val="107000"/>
              </a:lnSpc>
              <a:spcAft>
                <a:spcPts val="800"/>
              </a:spcAft>
            </a:pPr>
            <a:r>
              <a:rPr lang="en-US" i="1" dirty="0">
                <a:latin typeface="Calibri" panose="020F0502020204030204" pitchFamily="34" charset="0"/>
                <a:ea typeface="Calibri" panose="020F0502020204030204" pitchFamily="34" charset="0"/>
                <a:cs typeface="Calibri" panose="020F0502020204030204" pitchFamily="34" charset="0"/>
              </a:rPr>
              <a:t>Income supports are highly targeted to those on low income. Historically, for every dollar of income support provided to the highest income quartile, the bottom quartile received $5. By contrast, the benefits from in-kind services tend to be more evenly distributed across the income spectrum.</a:t>
            </a:r>
            <a:endParaRPr lang="en-AU" i="1" kern="1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Graphic 3">
            <a:extLst>
              <a:ext uri="{FF2B5EF4-FFF2-40B4-BE49-F238E27FC236}">
                <a16:creationId xmlns:a16="http://schemas.microsoft.com/office/drawing/2014/main" id="{EA9D9743-D16A-272E-9958-D1B677035F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0892" y="2707348"/>
            <a:ext cx="4067175" cy="3790950"/>
          </a:xfrm>
          <a:prstGeom prst="rect">
            <a:avLst/>
          </a:prstGeom>
        </p:spPr>
      </p:pic>
      <p:pic>
        <p:nvPicPr>
          <p:cNvPr id="6" name="Graphic 5">
            <a:extLst>
              <a:ext uri="{FF2B5EF4-FFF2-40B4-BE49-F238E27FC236}">
                <a16:creationId xmlns:a16="http://schemas.microsoft.com/office/drawing/2014/main" id="{E5EC0064-25C3-D62B-01C1-D4B65965F4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71555" y="2707348"/>
            <a:ext cx="5455000" cy="3330747"/>
          </a:xfrm>
          <a:prstGeom prst="rect">
            <a:avLst/>
          </a:prstGeom>
        </p:spPr>
      </p:pic>
      <p:cxnSp>
        <p:nvCxnSpPr>
          <p:cNvPr id="7" name="Straight Connector 6">
            <a:extLst>
              <a:ext uri="{FF2B5EF4-FFF2-40B4-BE49-F238E27FC236}">
                <a16:creationId xmlns:a16="http://schemas.microsoft.com/office/drawing/2014/main" id="{347D2371-6850-3E43-F4ED-433756C0D5FA}"/>
              </a:ext>
            </a:extLst>
          </p:cNvPr>
          <p:cNvCxnSpPr>
            <a:cxnSpLocks/>
          </p:cNvCxnSpPr>
          <p:nvPr/>
        </p:nvCxnSpPr>
        <p:spPr>
          <a:xfrm>
            <a:off x="345367" y="2608573"/>
            <a:ext cx="5286107" cy="0"/>
          </a:xfrm>
          <a:prstGeom prst="line">
            <a:avLst/>
          </a:prstGeom>
          <a:noFill/>
          <a:ln w="9525" cap="flat" cmpd="sng" algn="ctr">
            <a:solidFill>
              <a:srgbClr val="000000"/>
            </a:solidFill>
            <a:prstDash val="solid"/>
            <a:headEnd type="none" w="med" len="med"/>
            <a:tailEnd type="none" w="med" len="med"/>
          </a:ln>
          <a:effectLst/>
        </p:spPr>
      </p:cxnSp>
      <p:sp>
        <p:nvSpPr>
          <p:cNvPr id="8" name="Text Placeholder 89">
            <a:extLst>
              <a:ext uri="{FF2B5EF4-FFF2-40B4-BE49-F238E27FC236}">
                <a16:creationId xmlns:a16="http://schemas.microsoft.com/office/drawing/2014/main" id="{67D2EF6A-01D9-05E8-A27A-3516C297D1C5}"/>
              </a:ext>
            </a:extLst>
          </p:cNvPr>
          <p:cNvSpPr txBox="1">
            <a:spLocks/>
          </p:cNvSpPr>
          <p:nvPr/>
        </p:nvSpPr>
        <p:spPr>
          <a:xfrm>
            <a:off x="602542" y="2281936"/>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Most in-kind transfers are less progressive</a:t>
            </a:r>
          </a:p>
        </p:txBody>
      </p:sp>
      <p:cxnSp>
        <p:nvCxnSpPr>
          <p:cNvPr id="9" name="Straight Connector 8">
            <a:extLst>
              <a:ext uri="{FF2B5EF4-FFF2-40B4-BE49-F238E27FC236}">
                <a16:creationId xmlns:a16="http://schemas.microsoft.com/office/drawing/2014/main" id="{4124AB87-8F7C-4A68-0864-13322A8A4D59}"/>
              </a:ext>
            </a:extLst>
          </p:cNvPr>
          <p:cNvCxnSpPr>
            <a:cxnSpLocks/>
          </p:cNvCxnSpPr>
          <p:nvPr/>
        </p:nvCxnSpPr>
        <p:spPr>
          <a:xfrm>
            <a:off x="6160119" y="2616665"/>
            <a:ext cx="5286107" cy="0"/>
          </a:xfrm>
          <a:prstGeom prst="line">
            <a:avLst/>
          </a:prstGeom>
          <a:noFill/>
          <a:ln w="9525" cap="flat" cmpd="sng" algn="ctr">
            <a:solidFill>
              <a:srgbClr val="000000"/>
            </a:solidFill>
            <a:prstDash val="solid"/>
            <a:headEnd type="none" w="med" len="med"/>
            <a:tailEnd type="none" w="med" len="med"/>
          </a:ln>
          <a:effectLst/>
        </p:spPr>
      </p:cxnSp>
      <p:sp>
        <p:nvSpPr>
          <p:cNvPr id="11" name="Text Placeholder 89">
            <a:extLst>
              <a:ext uri="{FF2B5EF4-FFF2-40B4-BE49-F238E27FC236}">
                <a16:creationId xmlns:a16="http://schemas.microsoft.com/office/drawing/2014/main" id="{2A9012DD-7ABE-361E-D6C0-1A3453366672}"/>
              </a:ext>
            </a:extLst>
          </p:cNvPr>
          <p:cNvSpPr txBox="1">
            <a:spLocks/>
          </p:cNvSpPr>
          <p:nvPr/>
        </p:nvSpPr>
        <p:spPr>
          <a:xfrm>
            <a:off x="6417294" y="2290028"/>
            <a:ext cx="4963522" cy="288000"/>
          </a:xfrm>
          <a:prstGeom prst="rect">
            <a:avLst/>
          </a:prstGeom>
        </p:spPr>
        <p:txBody>
          <a:bodyPr/>
          <a:lstStyle>
            <a:lvl1pPr marL="0" indent="0" algn="l" rtl="0" eaLnBrk="1" fontAlgn="base" hangingPunct="1">
              <a:lnSpc>
                <a:spcPct val="100000"/>
              </a:lnSpc>
              <a:spcBef>
                <a:spcPts val="600"/>
              </a:spcBef>
              <a:spcAft>
                <a:spcPct val="0"/>
              </a:spcAft>
              <a:buFont typeface="Arial" pitchFamily="34" charset="0"/>
              <a:buNone/>
              <a:defRPr kumimoji="0" lang="en-US" sz="1400" b="1" i="0" u="none" strike="noStrike" kern="0" cap="none" spc="0" normalizeH="0" baseline="0" dirty="0" smtClean="0">
                <a:ln>
                  <a:noFill/>
                </a:ln>
                <a:solidFill>
                  <a:srgbClr val="000000"/>
                </a:solidFill>
                <a:effectLst/>
                <a:uLnTx/>
                <a:uFillTx/>
                <a:latin typeface="+mn-lt"/>
                <a:ea typeface="+mn-ea"/>
                <a:cs typeface="+mn-cs"/>
              </a:defRPr>
            </a:lvl1pPr>
            <a:lvl2pPr marL="0" indent="0" algn="l" rtl="0" eaLnBrk="1" fontAlgn="base" hangingPunct="1">
              <a:lnSpc>
                <a:spcPct val="100000"/>
              </a:lnSpc>
              <a:spcBef>
                <a:spcPts val="600"/>
              </a:spcBef>
              <a:spcAft>
                <a:spcPct val="0"/>
              </a:spcAft>
              <a:buFont typeface="Arial" pitchFamily="34" charset="0"/>
              <a:buNone/>
              <a:defRPr sz="1800" b="0" i="0" kern="1200">
                <a:solidFill>
                  <a:schemeClr val="tx1"/>
                </a:solidFill>
                <a:latin typeface="+mn-lt"/>
                <a:ea typeface="Roboto" panose="02000000000000000000" pitchFamily="2" charset="0"/>
                <a:cs typeface="Arial" panose="020B0604020202020204" pitchFamily="34" charset="0"/>
              </a:defRPr>
            </a:lvl2pPr>
            <a:lvl3pPr marL="431914" indent="-215957" algn="l" rtl="0" eaLnBrk="1" fontAlgn="base" hangingPunct="1">
              <a:lnSpc>
                <a:spcPct val="100000"/>
              </a:lnSpc>
              <a:spcBef>
                <a:spcPts val="600"/>
              </a:spcBef>
              <a:spcAft>
                <a:spcPct val="0"/>
              </a:spcAft>
              <a:buFont typeface="Arial" pitchFamily="34" charset="0"/>
              <a:buChar char="‒"/>
              <a:tabLst/>
              <a:defRPr sz="1800" b="0" i="0" kern="1200">
                <a:solidFill>
                  <a:schemeClr val="tx1"/>
                </a:solidFill>
                <a:latin typeface="+mn-lt"/>
                <a:ea typeface="Roboto" panose="02000000000000000000" pitchFamily="2" charset="0"/>
                <a:cs typeface="Arial" panose="020B0604020202020204" pitchFamily="34" charset="0"/>
              </a:defRPr>
            </a:lvl3pPr>
            <a:lvl4pPr marL="611878"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4pPr>
            <a:lvl5pPr marL="863827" indent="-215957" algn="l" rtl="0" eaLnBrk="1" fontAlgn="base" hangingPunct="1">
              <a:lnSpc>
                <a:spcPct val="100000"/>
              </a:lnSpc>
              <a:spcBef>
                <a:spcPts val="600"/>
              </a:spcBef>
              <a:spcAft>
                <a:spcPct val="0"/>
              </a:spcAft>
              <a:buFont typeface="Arial" pitchFamily="34" charset="0"/>
              <a:buChar char="‒"/>
              <a:defRPr sz="1800" b="0" i="0" kern="1200">
                <a:solidFill>
                  <a:schemeClr val="tx1"/>
                </a:solidFill>
                <a:latin typeface="+mn-lt"/>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AU" sz="1401" dirty="0"/>
              <a:t>Including the new NDIS system</a:t>
            </a:r>
          </a:p>
        </p:txBody>
      </p:sp>
    </p:spTree>
    <p:extLst>
      <p:ext uri="{BB962C8B-B14F-4D97-AF65-F5344CB8AC3E}">
        <p14:creationId xmlns:p14="http://schemas.microsoft.com/office/powerpoint/2010/main" val="25516958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2946&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yearfmt&gt;&lt;begin val=&quot;0&quot;/&gt;&lt;end val=&quot;4&quot;/&gt;&lt;/m_yearfmt&gt;&lt;/m_precDefaultDate&gt;&lt;m_precDefaultDay&gt;&lt;m_bNumberIsYear val=&quot;0&quot;/&gt;&lt;m_strFormatTime&gt;%#d&lt;/m_strFormatTime&gt;&lt;m_yearfmt&gt;&lt;begin val=&quot;0&quot;/&gt;&lt;end val=&quot;4&quot;/&gt;&lt;/m_yearfmt&gt;&lt;/m_precDefaultDay&gt;&lt;m_precDefaultWeek&gt;&lt;m_bNumberIsYear val=&quot;0&quot;/&gt;&lt;m_strFormatTime&gt;%4&lt;/m_strFormatTime&gt;&lt;m_yearfmt&gt;&lt;begin val=&quot;0&quot;/&gt;&lt;end val=&quot;4&quot;/&gt;&lt;/m_yearfmt&gt;&lt;/m_precDefaultWeek&gt;&lt;m_precDefaultMonth&gt;&lt;m_yearfmt&gt;&lt;begin val=&quot;0&quot;/&gt;&lt;end val=&quot;4&quot;/&gt;&lt;/m_yearfmt&gt;&lt;/m_precDefaultMonth&gt;&lt;m_precDefaultQuarter&gt;&lt;m_bNumberIsYear val=&quot;0&quot;/&gt;&lt;m_strFormatTime&gt;Q%5&lt;/m_strFormatTime&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YOJRKMSIZCicbhc4bAXGX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61 slide master">
  <a:themeElements>
    <a:clrScheme name="e61 theme">
      <a:dk1>
        <a:sysClr val="windowText" lastClr="000000"/>
      </a:dk1>
      <a:lt1>
        <a:sysClr val="window" lastClr="FFFFFF"/>
      </a:lt1>
      <a:dk2>
        <a:srgbClr val="44546A"/>
      </a:dk2>
      <a:lt2>
        <a:srgbClr val="E7E6E6"/>
      </a:lt2>
      <a:accent1>
        <a:srgbClr val="004F54"/>
      </a:accent1>
      <a:accent2>
        <a:srgbClr val="008080"/>
      </a:accent2>
      <a:accent3>
        <a:srgbClr val="33A7AB"/>
      </a:accent3>
      <a:accent4>
        <a:srgbClr val="FFA557"/>
      </a:accent4>
      <a:accent5>
        <a:srgbClr val="F88379"/>
      </a:accent5>
      <a:accent6>
        <a:srgbClr val="B40000"/>
      </a:accent6>
      <a:hlink>
        <a:srgbClr val="0563C1"/>
      </a:hlink>
      <a:folHlink>
        <a:srgbClr val="954F72"/>
      </a:folHlink>
    </a:clrScheme>
    <a:fontScheme name="Custom 2">
      <a:majorFont>
        <a:latin typeface="Proxima Nova Rg"/>
        <a:ea typeface=""/>
        <a:cs typeface=""/>
      </a:majorFont>
      <a:minorFont>
        <a:latin typeface="Proxima Nova R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19050">
          <a:noFill/>
          <a:prstDash val="sysDot"/>
          <a:headEnd type="none" w="med" len="med"/>
          <a:tailEnd type="none" w="med" len="med"/>
        </a:ln>
      </a:spPr>
      <a:bodyPr rtlCol="0" anchor="ctr"/>
      <a:lstStyle>
        <a:defPPr algn="ctr">
          <a:defRPr b="1" dirty="0" smtClean="0">
            <a:solidFill>
              <a:schemeClr val="bg1"/>
            </a:solidFill>
            <a:latin typeface="Graphik" panose="020B0503030202060203" pitchFamily="34" charset="77"/>
          </a:defRPr>
        </a:defPPr>
      </a:lstStyle>
      <a:style>
        <a:lnRef idx="1">
          <a:schemeClr val="accent1"/>
        </a:lnRef>
        <a:fillRef idx="0">
          <a:schemeClr val="accent1"/>
        </a:fillRef>
        <a:effectRef idx="0">
          <a:schemeClr val="accent1"/>
        </a:effectRef>
        <a:fontRef idx="minor">
          <a:schemeClr val="tx1"/>
        </a:fontRef>
      </a:style>
    </a:spDef>
    <a:lnDef>
      <a:spPr>
        <a:ln w="19050">
          <a:solidFill>
            <a:schemeClr val="tx1"/>
          </a:solidFill>
          <a:prstDash val="soli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e61 general template.potx" id="{90061909-20C7-47C0-9BA3-1FCA4037CBDA}" vid="{47FE1831-D1E7-41D2-8A16-5B5B5DBA35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d4025935-85eb-43e8-ab32-734675053e7f" xsi:nil="true"/>
    <lcf76f155ced4ddcb4097134ff3c332f xmlns="aa802c90-64f7-4260-a678-c5c09559402a">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38A1619F266734FBC2B48FB95398739" ma:contentTypeVersion="19" ma:contentTypeDescription="Create a new document." ma:contentTypeScope="" ma:versionID="a36d063c8eb047894120791759bbc902">
  <xsd:schema xmlns:xsd="http://www.w3.org/2001/XMLSchema" xmlns:xs="http://www.w3.org/2001/XMLSchema" xmlns:p="http://schemas.microsoft.com/office/2006/metadata/properties" xmlns:ns2="aa802c90-64f7-4260-a678-c5c09559402a" xmlns:ns3="d4025935-85eb-43e8-ab32-734675053e7f" targetNamespace="http://schemas.microsoft.com/office/2006/metadata/properties" ma:root="true" ma:fieldsID="c6f7ca54d7100feba0c176cc38564367" ns2:_="" ns3:_="">
    <xsd:import namespace="aa802c90-64f7-4260-a678-c5c09559402a"/>
    <xsd:import namespace="d4025935-85eb-43e8-ab32-734675053e7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lcf76f155ced4ddcb4097134ff3c332f" minOccurs="0"/>
                <xsd:element ref="ns3:TaxCatchAll" minOccurs="0"/>
                <xsd:element ref="ns2:MediaServiceLocation" minOccurs="0"/>
                <xsd:element ref="ns2:MediaLengthInSeconds"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802c90-64f7-4260-a678-c5c0955940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bce0e04-9c7f-4626-8cb4-29f8b9ace21f"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dexed="true" ma:internalName="MediaServiceLocatio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4025935-85eb-43e8-ab32-734675053e7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bd7d9116-efc1-484d-8b57-8af332a5bfd6}" ma:internalName="TaxCatchAll" ma:showField="CatchAllData" ma:web="d4025935-85eb-43e8-ab32-734675053e7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29E81E1-445C-4E91-8E35-C5BD736A3B77}">
  <ds:schemaRefs>
    <ds:schemaRef ds:uri="http://schemas.microsoft.com/sharepoint/v3/contenttype/forms"/>
  </ds:schemaRefs>
</ds:datastoreItem>
</file>

<file path=customXml/itemProps2.xml><?xml version="1.0" encoding="utf-8"?>
<ds:datastoreItem xmlns:ds="http://schemas.openxmlformats.org/officeDocument/2006/customXml" ds:itemID="{8E36B762-179B-48EA-90B2-E74079BA15DE}">
  <ds:schemaRefs>
    <ds:schemaRef ds:uri="d4025935-85eb-43e8-ab32-734675053e7f"/>
    <ds:schemaRef ds:uri="aa802c90-64f7-4260-a678-c5c09559402a"/>
    <ds:schemaRef ds:uri="http://www.w3.org/XML/1998/namespace"/>
    <ds:schemaRef ds:uri="http://schemas.microsoft.com/office/infopath/2007/PartnerControls"/>
    <ds:schemaRef ds:uri="http://purl.org/dc/terms/"/>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77AB7FB4-6D47-4EC6-BF49-66E893D4B5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802c90-64f7-4260-a678-c5c09559402a"/>
    <ds:schemaRef ds:uri="d4025935-85eb-43e8-ab32-734675053e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e61 general template (2)</Template>
  <TotalTime>1414</TotalTime>
  <Words>843</Words>
  <Application>Microsoft Office PowerPoint</Application>
  <PresentationFormat>Widescreen</PresentationFormat>
  <Paragraphs>129</Paragraphs>
  <Slides>13</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1" baseType="lpstr">
      <vt:lpstr>Arial</vt:lpstr>
      <vt:lpstr>Calibri</vt:lpstr>
      <vt:lpstr>Graphik</vt:lpstr>
      <vt:lpstr>GT Sectra Fine</vt:lpstr>
      <vt:lpstr>Proxima Nova Rg</vt:lpstr>
      <vt:lpstr>System Font</vt:lpstr>
      <vt:lpstr>e61 slide master</vt:lpstr>
      <vt:lpstr>think-cell Slide</vt:lpstr>
      <vt:lpstr>Consolidated fiscal report</vt:lpstr>
      <vt:lpstr>Summary</vt:lpstr>
      <vt:lpstr>Borrowing has become a habit</vt:lpstr>
      <vt:lpstr>Australia is at risk of losing its status as a low debt economy </vt:lpstr>
      <vt:lpstr>Good times generating spending habits</vt:lpstr>
      <vt:lpstr>Spending drivers: ageing pressures and discretionary choices</vt:lpstr>
      <vt:lpstr>Health is the big spending driver</vt:lpstr>
      <vt:lpstr>Social protection spending is increasingly “in-kind”</vt:lpstr>
      <vt:lpstr>Social protection spending is increasingly universal</vt:lpstr>
      <vt:lpstr>Value for money concerns on big items</vt:lpstr>
      <vt:lpstr>It isn’t clear where the money will come from</vt:lpstr>
      <vt:lpstr>This is projected to lead to higher spending and deficits</vt:lpstr>
      <vt:lpstr>Managing the narrow corridor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 Nolan</dc:creator>
  <cp:lastModifiedBy>Matt</cp:lastModifiedBy>
  <cp:revision>46</cp:revision>
  <dcterms:created xsi:type="dcterms:W3CDTF">2025-11-17T22:22:05Z</dcterms:created>
  <dcterms:modified xsi:type="dcterms:W3CDTF">2025-12-01T19:02:04Z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0x010100E38A1619F266734FBC2B48FB95398739</vt:lpwstr>
  </property>
  <property fmtid="{D5CDD505-2E9C-101B-9397-08002B2CF9AE}" pid="3" name="MediaServiceImageTags">
    <vt:lpwstr/>
  </property>
</Properties>
</file>